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384" r:id="rId2"/>
    <p:sldId id="370" r:id="rId3"/>
    <p:sldId id="371" r:id="rId4"/>
    <p:sldId id="372" r:id="rId5"/>
    <p:sldId id="373" r:id="rId6"/>
    <p:sldId id="374" r:id="rId7"/>
    <p:sldId id="375" r:id="rId8"/>
    <p:sldId id="376" r:id="rId9"/>
    <p:sldId id="377" r:id="rId10"/>
    <p:sldId id="378" r:id="rId11"/>
    <p:sldId id="386" r:id="rId12"/>
    <p:sldId id="380" r:id="rId13"/>
    <p:sldId id="381" r:id="rId14"/>
    <p:sldId id="382" r:id="rId15"/>
    <p:sldId id="383" r:id="rId16"/>
    <p:sldId id="385" r:id="rId17"/>
    <p:sldId id="325" r:id="rId18"/>
    <p:sldId id="368" r:id="rId19"/>
  </p:sldIdLst>
  <p:sldSz cx="9144000" cy="6858000" type="screen4x3"/>
  <p:notesSz cx="6985000" cy="92837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20"/>
    <p:restoredTop sz="99798" autoAdjust="0"/>
  </p:normalViewPr>
  <p:slideViewPr>
    <p:cSldViewPr snapToGrid="0" snapToObjects="1">
      <p:cViewPr varScale="1">
        <p:scale>
          <a:sx n="115" d="100"/>
          <a:sy n="115" d="100"/>
        </p:scale>
        <p:origin x="1494" y="108"/>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5797"/>
          </a:xfrm>
          <a:prstGeom prst="rect">
            <a:avLst/>
          </a:prstGeom>
        </p:spPr>
        <p:txBody>
          <a:bodyPr vert="horz" lIns="92958" tIns="46479" rIns="92958" bIns="46479" rtlCol="0"/>
          <a:lstStyle>
            <a:lvl1pPr algn="r">
              <a:defRPr sz="1200"/>
            </a:lvl1pPr>
          </a:lstStyle>
          <a:p>
            <a:fld id="{0391046A-53B0-46C7-B6BD-2B09A2FCF9B2}" type="datetimeFigureOut">
              <a:rPr lang="en-US" smtClean="0"/>
              <a:t>7/8/2025</a:t>
            </a:fld>
            <a:endParaRPr lang="en-US"/>
          </a:p>
        </p:txBody>
      </p:sp>
      <p:sp>
        <p:nvSpPr>
          <p:cNvPr id="4" name="Footer Placeholder 3"/>
          <p:cNvSpPr>
            <a:spLocks noGrp="1"/>
          </p:cNvSpPr>
          <p:nvPr>
            <p:ph type="ftr" sz="quarter" idx="2"/>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17904"/>
            <a:ext cx="3026833" cy="465796"/>
          </a:xfrm>
          <a:prstGeom prst="rect">
            <a:avLst/>
          </a:prstGeom>
        </p:spPr>
        <p:txBody>
          <a:bodyPr vert="horz" lIns="92958" tIns="46479" rIns="92958" bIns="46479" rtlCol="0" anchor="b"/>
          <a:lstStyle>
            <a:lvl1pPr algn="r">
              <a:defRPr sz="1200"/>
            </a:lvl1pPr>
          </a:lstStyle>
          <a:p>
            <a:fld id="{3B926181-1DAE-46A0-849D-375D98DA1BAC}" type="slidenum">
              <a:rPr lang="en-US" smtClean="0"/>
              <a:t>‹#›</a:t>
            </a:fld>
            <a:endParaRPr lang="en-US"/>
          </a:p>
        </p:txBody>
      </p:sp>
    </p:spTree>
    <p:extLst>
      <p:ext uri="{BB962C8B-B14F-4D97-AF65-F5344CB8AC3E}">
        <p14:creationId xmlns:p14="http://schemas.microsoft.com/office/powerpoint/2010/main" val="21619776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ED6DBD2D-1981-4DA9-AACB-28091D04D7A0}" type="datetimeFigureOut">
              <a:rPr lang="en-US" smtClean="0"/>
              <a:t>7/8/2025</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26242229-DA21-434B-993A-6CADBAB6C1F2}" type="slidenum">
              <a:rPr lang="en-US" smtClean="0"/>
              <a:t>‹#›</a:t>
            </a:fld>
            <a:endParaRPr lang="en-US"/>
          </a:p>
        </p:txBody>
      </p:sp>
    </p:spTree>
    <p:extLst>
      <p:ext uri="{BB962C8B-B14F-4D97-AF65-F5344CB8AC3E}">
        <p14:creationId xmlns:p14="http://schemas.microsoft.com/office/powerpoint/2010/main" val="3845455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D480A359-2FB3-4847-9D97-3491754AA7F9}" type="datetimeFigureOut">
              <a:rPr lang="en-US"/>
              <a:pPr>
                <a:defRPr/>
              </a:pPr>
              <a:t>7/8/2025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E82176-A547-F94B-AC51-D6E9C882CB88}" type="slidenum">
              <a:rPr lang="en-US"/>
              <a:pPr>
                <a:defRPr/>
              </a:pPr>
              <a:t>‹#›</a:t>
            </a:fld>
            <a:endParaRPr lang="en-US"/>
          </a:p>
        </p:txBody>
      </p:sp>
    </p:spTree>
    <p:extLst>
      <p:ext uri="{BB962C8B-B14F-4D97-AF65-F5344CB8AC3E}">
        <p14:creationId xmlns:p14="http://schemas.microsoft.com/office/powerpoint/2010/main" val="788444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172501"/>
            <a:ext cx="8229600" cy="39536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3BC5DAC-1A13-D34F-9418-D6257772B49C}" type="datetimeFigureOut">
              <a:rPr lang="en-US"/>
              <a:pPr>
                <a:defRPr/>
              </a:pPr>
              <a:t>7/8/2025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9610A8-B29A-B34A-A0B5-3DF26A2EB850}" type="slidenum">
              <a:rPr lang="en-US"/>
              <a:pPr>
                <a:defRPr/>
              </a:pPr>
              <a:t>‹#›</a:t>
            </a:fld>
            <a:endParaRPr lang="en-US"/>
          </a:p>
        </p:txBody>
      </p:sp>
    </p:spTree>
    <p:extLst>
      <p:ext uri="{BB962C8B-B14F-4D97-AF65-F5344CB8AC3E}">
        <p14:creationId xmlns:p14="http://schemas.microsoft.com/office/powerpoint/2010/main" val="2154696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69000"/>
            <a:ext cx="2057400" cy="525716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869000"/>
            <a:ext cx="6019800" cy="5257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4EC0D93-568E-6D41-8E6D-0963A71A503C}" type="datetimeFigureOut">
              <a:rPr lang="en-US"/>
              <a:pPr>
                <a:defRPr/>
              </a:pPr>
              <a:t>7/8/2025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12D0221-73D0-6245-9CCD-73A1D8FCB5E4}" type="slidenum">
              <a:rPr lang="en-US"/>
              <a:pPr>
                <a:defRPr/>
              </a:pPr>
              <a:t>‹#›</a:t>
            </a:fld>
            <a:endParaRPr lang="en-US"/>
          </a:p>
        </p:txBody>
      </p:sp>
    </p:spTree>
    <p:extLst>
      <p:ext uri="{BB962C8B-B14F-4D97-AF65-F5344CB8AC3E}">
        <p14:creationId xmlns:p14="http://schemas.microsoft.com/office/powerpoint/2010/main" val="826510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D128603A-2399-D64A-8203-C8F297F981E8}" type="datetimeFigureOut">
              <a:rPr lang="en-US"/>
              <a:pPr>
                <a:defRPr/>
              </a:pPr>
              <a:t>7/8/2025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FF2C605-4958-CF43-AA48-80339EFDB0AF}" type="slidenum">
              <a:rPr lang="en-US"/>
              <a:pPr>
                <a:defRPr/>
              </a:pPr>
              <a:t>‹#›</a:t>
            </a:fld>
            <a:endParaRPr lang="en-US"/>
          </a:p>
        </p:txBody>
      </p:sp>
    </p:spTree>
    <p:extLst>
      <p:ext uri="{BB962C8B-B14F-4D97-AF65-F5344CB8AC3E}">
        <p14:creationId xmlns:p14="http://schemas.microsoft.com/office/powerpoint/2010/main" val="425754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CF71F39-3D09-F149-B1A1-DC2A7DB4A435}" type="datetimeFigureOut">
              <a:rPr lang="en-US"/>
              <a:pPr>
                <a:defRPr/>
              </a:pPr>
              <a:t>7/8/2025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DA6BD0F-ABBC-C14D-BC96-77BE126A748B}" type="slidenum">
              <a:rPr lang="en-US"/>
              <a:pPr>
                <a:defRPr/>
              </a:pPr>
              <a:t>‹#›</a:t>
            </a:fld>
            <a:endParaRPr lang="en-US"/>
          </a:p>
        </p:txBody>
      </p:sp>
    </p:spTree>
    <p:extLst>
      <p:ext uri="{BB962C8B-B14F-4D97-AF65-F5344CB8AC3E}">
        <p14:creationId xmlns:p14="http://schemas.microsoft.com/office/powerpoint/2010/main" val="3944886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2097299"/>
            <a:ext cx="4038600" cy="40288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097299"/>
            <a:ext cx="4038600" cy="40288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17E7E973-E761-9943-801C-DE1E51E28431}" type="datetimeFigureOut">
              <a:rPr lang="en-US"/>
              <a:pPr>
                <a:defRPr/>
              </a:pPr>
              <a:t>7/8/2025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C35E9FC-F6D5-0349-BBED-EA7D7A9BC49B}" type="slidenum">
              <a:rPr lang="en-US"/>
              <a:pPr>
                <a:defRPr/>
              </a:pPr>
              <a:t>‹#›</a:t>
            </a:fld>
            <a:endParaRPr lang="en-US"/>
          </a:p>
        </p:txBody>
      </p:sp>
    </p:spTree>
    <p:extLst>
      <p:ext uri="{BB962C8B-B14F-4D97-AF65-F5344CB8AC3E}">
        <p14:creationId xmlns:p14="http://schemas.microsoft.com/office/powerpoint/2010/main" val="1785265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19673"/>
            <a:ext cx="4040188" cy="75439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13741"/>
            <a:ext cx="4040188" cy="41124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119673"/>
            <a:ext cx="4041775" cy="75439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13741"/>
            <a:ext cx="4041775" cy="41124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8ACE534-2B3A-FA4B-B87A-8AC244117610}" type="datetimeFigureOut">
              <a:rPr lang="en-US"/>
              <a:pPr>
                <a:defRPr/>
              </a:pPr>
              <a:t>7/8/2025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B5B94E0-5E06-6D42-A41D-50D581B40900}" type="slidenum">
              <a:rPr lang="en-US"/>
              <a:pPr>
                <a:defRPr/>
              </a:pPr>
              <a:t>‹#›</a:t>
            </a:fld>
            <a:endParaRPr lang="en-US"/>
          </a:p>
        </p:txBody>
      </p:sp>
    </p:spTree>
    <p:extLst>
      <p:ext uri="{BB962C8B-B14F-4D97-AF65-F5344CB8AC3E}">
        <p14:creationId xmlns:p14="http://schemas.microsoft.com/office/powerpoint/2010/main" val="760394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2CDFFB5-C0BC-DE4D-9A38-E0EE75FC9E15}" type="datetimeFigureOut">
              <a:rPr lang="en-US"/>
              <a:pPr>
                <a:defRPr/>
              </a:pPr>
              <a:t>7/8/2025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2AB7D4D-4E81-5B40-91F6-CF14C25F8623}" type="slidenum">
              <a:rPr lang="en-US"/>
              <a:pPr>
                <a:defRPr/>
              </a:pPr>
              <a:t>‹#›</a:t>
            </a:fld>
            <a:endParaRPr lang="en-US"/>
          </a:p>
        </p:txBody>
      </p:sp>
    </p:spTree>
    <p:extLst>
      <p:ext uri="{BB962C8B-B14F-4D97-AF65-F5344CB8AC3E}">
        <p14:creationId xmlns:p14="http://schemas.microsoft.com/office/powerpoint/2010/main" val="876286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F42570F-F7E3-1F40-B6F3-59FE945D5A70}" type="datetimeFigureOut">
              <a:rPr lang="en-US"/>
              <a:pPr>
                <a:defRPr/>
              </a:pPr>
              <a:t>7/8/2025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35B2FA7-4FDB-5643-811E-7991DEE50B01}" type="slidenum">
              <a:rPr lang="en-US"/>
              <a:pPr>
                <a:defRPr/>
              </a:pPr>
              <a:t>‹#›</a:t>
            </a:fld>
            <a:endParaRPr lang="en-US"/>
          </a:p>
        </p:txBody>
      </p:sp>
    </p:spTree>
    <p:extLst>
      <p:ext uri="{BB962C8B-B14F-4D97-AF65-F5344CB8AC3E}">
        <p14:creationId xmlns:p14="http://schemas.microsoft.com/office/powerpoint/2010/main" val="2779307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19404"/>
            <a:ext cx="3008313" cy="676818"/>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019404"/>
            <a:ext cx="5111750" cy="510675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804847"/>
            <a:ext cx="3008313" cy="43213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371E9B0-C3DF-544F-BB14-A487ECCC7F43}" type="datetimeFigureOut">
              <a:rPr lang="en-US"/>
              <a:pPr>
                <a:defRPr/>
              </a:pPr>
              <a:t>7/8/2025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1DD8B14-AE1E-054C-8668-93D0F0400A18}" type="slidenum">
              <a:rPr lang="en-US"/>
              <a:pPr>
                <a:defRPr/>
              </a:pPr>
              <a:t>‹#›</a:t>
            </a:fld>
            <a:endParaRPr lang="en-US"/>
          </a:p>
        </p:txBody>
      </p:sp>
    </p:spTree>
    <p:extLst>
      <p:ext uri="{BB962C8B-B14F-4D97-AF65-F5344CB8AC3E}">
        <p14:creationId xmlns:p14="http://schemas.microsoft.com/office/powerpoint/2010/main" val="4059402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767176"/>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5C4B1CF-5E0C-5D41-A3E2-D78942339385}" type="datetimeFigureOut">
              <a:rPr lang="en-US"/>
              <a:pPr>
                <a:defRPr/>
              </a:pPr>
              <a:t>7/8/2025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FEF0004-A563-C64B-9FAD-6198662E1BD1}" type="slidenum">
              <a:rPr lang="en-US"/>
              <a:pPr>
                <a:defRPr/>
              </a:pPr>
              <a:t>‹#›</a:t>
            </a:fld>
            <a:endParaRPr lang="en-US"/>
          </a:p>
        </p:txBody>
      </p:sp>
    </p:spTree>
    <p:extLst>
      <p:ext uri="{BB962C8B-B14F-4D97-AF65-F5344CB8AC3E}">
        <p14:creationId xmlns:p14="http://schemas.microsoft.com/office/powerpoint/2010/main" val="1214909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file://localhost/Users/mpquinla/Desktop/NC%20State%20Extension%20Logos/ncstate-extension-red-ppt-header.png"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900113"/>
            <a:ext cx="8229600"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Headline Line One</a:t>
            </a:r>
            <a:br>
              <a:rPr lang="en-US" dirty="0"/>
            </a:br>
            <a:r>
              <a:rPr lang="en-US" dirty="0"/>
              <a:t>Headline Line Two</a:t>
            </a:r>
          </a:p>
        </p:txBody>
      </p:sp>
      <p:sp>
        <p:nvSpPr>
          <p:cNvPr id="1027" name="Text Placeholder 2"/>
          <p:cNvSpPr>
            <a:spLocks noGrp="1"/>
          </p:cNvSpPr>
          <p:nvPr>
            <p:ph type="body" idx="1"/>
          </p:nvPr>
        </p:nvSpPr>
        <p:spPr bwMode="auto">
          <a:xfrm>
            <a:off x="457200" y="2239347"/>
            <a:ext cx="8229600" cy="3886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Arial" panose="020B0604020202020204" pitchFamily="34" charset="0"/>
                <a:ea typeface="+mn-ea"/>
                <a:cs typeface="Arial" panose="020B0604020202020204" pitchFamily="34" charset="0"/>
              </a:defRPr>
            </a:lvl1pPr>
          </a:lstStyle>
          <a:p>
            <a:pPr>
              <a:defRPr/>
            </a:pPr>
            <a:fld id="{C944504B-B211-B34D-97AF-78446C71FCDD}" type="datetimeFigureOut">
              <a:rPr lang="en-US" smtClean="0"/>
              <a:pPr>
                <a:defRPr/>
              </a:pPr>
              <a:t>7/8/2025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Arial" panose="020B0604020202020204" pitchFamily="34" charset="0"/>
                <a:ea typeface="+mn-ea"/>
                <a:cs typeface="Arial" panose="020B0604020202020204"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0EF7D53D-272A-624E-BE3D-99D13E2B4193}" type="slidenum">
              <a:rPr lang="en-US"/>
              <a:pPr>
                <a:defRPr/>
              </a:pPr>
              <a:t>‹#›</a:t>
            </a:fld>
            <a:endParaRPr lang="en-US" dirty="0"/>
          </a:p>
        </p:txBody>
      </p:sp>
      <p:pic>
        <p:nvPicPr>
          <p:cNvPr id="2" name="ncstate-extension-red-ppt-header.png" descr="/Users/mpquinla/Desktop/NC State Extension Logos/ncstate-extension-red-ppt-header.png"/>
          <p:cNvPicPr>
            <a:picLocks noChangeAspect="1"/>
          </p:cNvPicPr>
          <p:nvPr/>
        </p:nvPicPr>
        <p:blipFill>
          <a:blip r:embed="rId13" r:link="rId14">
            <a:extLst>
              <a:ext uri="{28A0092B-C50C-407E-A947-70E740481C1C}">
                <a14:useLocalDpi xmlns:a14="http://schemas.microsoft.com/office/drawing/2010/main" val="0"/>
              </a:ext>
            </a:extLst>
          </a:blip>
          <a:stretch>
            <a:fillRect/>
          </a:stretch>
        </p:blipFill>
        <p:spPr>
          <a:xfrm>
            <a:off x="0" y="0"/>
            <a:ext cx="9144000" cy="4572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fontAlgn="base" hangingPunct="1">
        <a:spcBef>
          <a:spcPct val="0"/>
        </a:spcBef>
        <a:spcAft>
          <a:spcPct val="0"/>
        </a:spcAft>
        <a:defRPr sz="3200" b="1" kern="1200">
          <a:solidFill>
            <a:schemeClr val="tx1"/>
          </a:solidFill>
          <a:latin typeface="Arial"/>
          <a:ea typeface="ＭＳ Ｐゴシック" charset="0"/>
          <a:cs typeface="Arial"/>
        </a:defRPr>
      </a:lvl1pPr>
      <a:lvl2pPr algn="ctr" defTabSz="457200" rtl="0" eaLnBrk="1" fontAlgn="base" hangingPunct="1">
        <a:spcBef>
          <a:spcPct val="0"/>
        </a:spcBef>
        <a:spcAft>
          <a:spcPct val="0"/>
        </a:spcAft>
        <a:defRPr sz="3200" b="1">
          <a:solidFill>
            <a:schemeClr val="tx1"/>
          </a:solidFill>
          <a:latin typeface="Arial" charset="0"/>
          <a:ea typeface="ＭＳ Ｐゴシック" charset="0"/>
        </a:defRPr>
      </a:lvl2pPr>
      <a:lvl3pPr algn="ctr" defTabSz="457200" rtl="0" eaLnBrk="1" fontAlgn="base" hangingPunct="1">
        <a:spcBef>
          <a:spcPct val="0"/>
        </a:spcBef>
        <a:spcAft>
          <a:spcPct val="0"/>
        </a:spcAft>
        <a:defRPr sz="3200" b="1">
          <a:solidFill>
            <a:schemeClr val="tx1"/>
          </a:solidFill>
          <a:latin typeface="Arial" charset="0"/>
          <a:ea typeface="ＭＳ Ｐゴシック" charset="0"/>
        </a:defRPr>
      </a:lvl3pPr>
      <a:lvl4pPr algn="ctr" defTabSz="457200" rtl="0" eaLnBrk="1" fontAlgn="base" hangingPunct="1">
        <a:spcBef>
          <a:spcPct val="0"/>
        </a:spcBef>
        <a:spcAft>
          <a:spcPct val="0"/>
        </a:spcAft>
        <a:defRPr sz="3200" b="1">
          <a:solidFill>
            <a:schemeClr val="tx1"/>
          </a:solidFill>
          <a:latin typeface="Arial" charset="0"/>
          <a:ea typeface="ＭＳ Ｐゴシック" charset="0"/>
        </a:defRPr>
      </a:lvl4pPr>
      <a:lvl5pPr algn="ctr" defTabSz="457200" rtl="0" eaLnBrk="1" fontAlgn="base" hangingPunct="1">
        <a:spcBef>
          <a:spcPct val="0"/>
        </a:spcBef>
        <a:spcAft>
          <a:spcPct val="0"/>
        </a:spcAft>
        <a:defRPr sz="3200" b="1">
          <a:solidFill>
            <a:schemeClr val="tx1"/>
          </a:solidFill>
          <a:latin typeface="Arial" charset="0"/>
          <a:ea typeface="ＭＳ Ｐゴシック" charset="0"/>
        </a:defRPr>
      </a:lvl5pPr>
      <a:lvl6pPr marL="457200" algn="ctr" defTabSz="457200" rtl="0" eaLnBrk="1" fontAlgn="base" hangingPunct="1">
        <a:spcBef>
          <a:spcPct val="0"/>
        </a:spcBef>
        <a:spcAft>
          <a:spcPct val="0"/>
        </a:spcAft>
        <a:defRPr sz="3200" b="1">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3200" b="1">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3200" b="1">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3200" b="1">
          <a:solidFill>
            <a:schemeClr val="tx1"/>
          </a:solidFill>
          <a:latin typeface="Arial" charset="0"/>
          <a:ea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0"/>
          <a:cs typeface="Arial"/>
        </a:defRPr>
      </a:lvl1pPr>
      <a:lvl2pPr marL="742950" indent="-28575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0"/>
          <a:cs typeface="Arial"/>
        </a:defRPr>
      </a:lvl2pPr>
      <a:lvl3pPr marL="1143000" indent="-228600" algn="l" defTabSz="457200" rtl="0" eaLnBrk="1" fontAlgn="base" hangingPunct="1">
        <a:spcBef>
          <a:spcPct val="20000"/>
        </a:spcBef>
        <a:spcAft>
          <a:spcPct val="0"/>
        </a:spcAft>
        <a:buFont typeface="Arial" charset="0"/>
        <a:buChar char="•"/>
        <a:defRPr kern="1200">
          <a:solidFill>
            <a:schemeClr val="tx1"/>
          </a:solidFill>
          <a:latin typeface="Arial"/>
          <a:ea typeface="ＭＳ Ｐゴシック" charset="0"/>
          <a:cs typeface="Arial"/>
        </a:defRPr>
      </a:lvl3pPr>
      <a:lvl4pPr marL="1600200" indent="-228600" algn="l" defTabSz="457200" rtl="0" eaLnBrk="1" fontAlgn="base" hangingPunct="1">
        <a:spcBef>
          <a:spcPct val="20000"/>
        </a:spcBef>
        <a:spcAft>
          <a:spcPct val="0"/>
        </a:spcAft>
        <a:buFont typeface="Arial" charset="0"/>
        <a:buChar char="–"/>
        <a:defRPr sz="1400" kern="1200">
          <a:solidFill>
            <a:schemeClr val="tx1"/>
          </a:solidFill>
          <a:latin typeface="Arial"/>
          <a:ea typeface="ＭＳ Ｐゴシック" charset="0"/>
          <a:cs typeface="Arial"/>
        </a:defRPr>
      </a:lvl4pPr>
      <a:lvl5pPr marL="2057400" indent="-228600" algn="l" defTabSz="457200" rtl="0" eaLnBrk="1" fontAlgn="base" hangingPunct="1">
        <a:spcBef>
          <a:spcPct val="20000"/>
        </a:spcBef>
        <a:spcAft>
          <a:spcPct val="0"/>
        </a:spcAft>
        <a:buFont typeface="Arial" charset="0"/>
        <a:buChar char="»"/>
        <a:defRPr sz="10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rachel.falconer@vaisala.co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vaisala.com/en/products/carbondioxide/Pages/GMP252.aspx" TargetMode="External"/><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1.jpeg"/><Relationship Id="rId4" Type="http://schemas.openxmlformats.org/officeDocument/2006/relationships/hyperlink" Target="http://www.vaisala.com/en/industrialmeasurements/products/accessories/Pages/Indigo-201.aspx"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store.vaisala.com/e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047701" y="813003"/>
            <a:ext cx="6858000" cy="1663497"/>
          </a:xfrm>
        </p:spPr>
        <p:txBody>
          <a:bodyPr/>
          <a:lstStyle/>
          <a:p>
            <a:pPr eaLnBrk="1" hangingPunct="1"/>
            <a:r>
              <a:rPr lang="en-US" altLang="en-US" sz="4000" i="1" dirty="0" smtClean="0">
                <a:latin typeface="Times New Roman" panose="02020603050405020304" pitchFamily="18" charset="0"/>
                <a:cs typeface="Times New Roman" panose="02020603050405020304" pitchFamily="18" charset="0"/>
              </a:rPr>
              <a:t/>
            </a:r>
            <a:br>
              <a:rPr lang="en-US" altLang="en-US" sz="4000" i="1" dirty="0" smtClean="0">
                <a:latin typeface="Times New Roman" panose="02020603050405020304" pitchFamily="18" charset="0"/>
                <a:cs typeface="Times New Roman" panose="02020603050405020304" pitchFamily="18" charset="0"/>
              </a:rPr>
            </a:br>
            <a:r>
              <a:rPr lang="en-US" altLang="en-US" sz="4000" i="1" dirty="0" smtClean="0">
                <a:latin typeface="Times New Roman" panose="02020603050405020304" pitchFamily="18" charset="0"/>
                <a:cs typeface="Times New Roman" panose="02020603050405020304" pitchFamily="18" charset="0"/>
              </a:rPr>
              <a:t>U.S. Tobacco GAP – Barn Testing Procedure</a:t>
            </a:r>
            <a:endParaRPr lang="en-US" altLang="en-US" sz="2000" i="1" dirty="0" smtClean="0">
              <a:latin typeface="Times New Roman" panose="02020603050405020304" pitchFamily="18" charset="0"/>
              <a:cs typeface="Times New Roman" panose="02020603050405020304" pitchFamily="18" charset="0"/>
            </a:endParaRPr>
          </a:p>
        </p:txBody>
      </p:sp>
      <p:sp>
        <p:nvSpPr>
          <p:cNvPr id="5" name="Rectangle 2"/>
          <p:cNvSpPr>
            <a:spLocks noChangeArrowheads="1"/>
          </p:cNvSpPr>
          <p:nvPr/>
        </p:nvSpPr>
        <p:spPr bwMode="auto">
          <a:xfrm>
            <a:off x="0" y="447675"/>
            <a:ext cx="1820863" cy="2028825"/>
          </a:xfrm>
          <a:prstGeom prst="rect">
            <a:avLst/>
          </a:prstGeom>
          <a:gradFill rotWithShape="0">
            <a:gsLst>
              <a:gs pos="0">
                <a:srgbClr val="200B5B"/>
              </a:gs>
              <a:gs pos="100000">
                <a:srgbClr val="EEB00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fontAlgn="auto">
              <a:spcBef>
                <a:spcPct val="50000"/>
              </a:spcBef>
              <a:spcAft>
                <a:spcPts val="0"/>
              </a:spcAft>
              <a:defRPr/>
            </a:pPr>
            <a:endParaRPr lang="en-US" altLang="en-US" kern="0" smtClean="0">
              <a:solidFill>
                <a:srgbClr val="EAEAEA"/>
              </a:solidFill>
              <a:ea typeface="+mn-ea"/>
            </a:endParaRPr>
          </a:p>
        </p:txBody>
      </p:sp>
      <p:sp>
        <p:nvSpPr>
          <p:cNvPr id="6" name="Rectangle 3"/>
          <p:cNvSpPr>
            <a:spLocks noChangeArrowheads="1"/>
          </p:cNvSpPr>
          <p:nvPr/>
        </p:nvSpPr>
        <p:spPr bwMode="auto">
          <a:xfrm>
            <a:off x="0" y="2476500"/>
            <a:ext cx="1820863" cy="4381500"/>
          </a:xfrm>
          <a:prstGeom prst="rect">
            <a:avLst/>
          </a:prstGeom>
          <a:gradFill rotWithShape="0">
            <a:gsLst>
              <a:gs pos="0">
                <a:srgbClr val="EEB00B"/>
              </a:gs>
              <a:gs pos="100000">
                <a:srgbClr val="200B5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fontAlgn="auto">
              <a:spcBef>
                <a:spcPct val="50000"/>
              </a:spcBef>
              <a:spcAft>
                <a:spcPts val="0"/>
              </a:spcAft>
              <a:defRPr/>
            </a:pPr>
            <a:endParaRPr lang="en-US" altLang="en-US" kern="0" smtClean="0">
              <a:solidFill>
                <a:srgbClr val="EAEAEA"/>
              </a:solidFill>
              <a:ea typeface="+mn-ea"/>
            </a:endParaRPr>
          </a:p>
        </p:txBody>
      </p:sp>
      <p:sp>
        <p:nvSpPr>
          <p:cNvPr id="7" name="Text Box 9"/>
          <p:cNvSpPr txBox="1">
            <a:spLocks noChangeArrowheads="1"/>
          </p:cNvSpPr>
          <p:nvPr/>
        </p:nvSpPr>
        <p:spPr bwMode="auto">
          <a:xfrm>
            <a:off x="0" y="3771900"/>
            <a:ext cx="1820863" cy="1006475"/>
          </a:xfrm>
          <a:prstGeom prst="rect">
            <a:avLst/>
          </a:prstGeom>
          <a:noFill/>
          <a:ln w="12700" cap="sq">
            <a:noFill/>
            <a:miter lim="800000"/>
            <a:headEnd type="none" w="sm" len="sm"/>
            <a:tailEnd type="none" w="sm" len="sm"/>
          </a:ln>
          <a:effectLst/>
        </p:spPr>
        <p:txBody>
          <a:bodyPr>
            <a:spAutoFit/>
          </a:bodyPr>
          <a:lstStyle/>
          <a:p>
            <a:pPr algn="ctr" eaLnBrk="1" hangingPunct="1">
              <a:defRPr/>
            </a:pPr>
            <a:r>
              <a:rPr lang="en-US" sz="2000" b="1" dirty="0">
                <a:solidFill>
                  <a:srgbClr val="FFFFFF"/>
                </a:solidFill>
                <a:effectLst>
                  <a:outerShdw blurRad="38100" dist="38100" dir="2700000" algn="tl">
                    <a:srgbClr val="000000"/>
                  </a:outerShdw>
                </a:effectLst>
                <a:latin typeface="Arial" charset="0"/>
                <a:ea typeface="ＭＳ Ｐゴシック" charset="0"/>
                <a:cs typeface="ＭＳ Ｐゴシック" charset="0"/>
              </a:rPr>
              <a:t>“We Bring </a:t>
            </a:r>
            <a:br>
              <a:rPr lang="en-US" sz="2000" b="1" dirty="0">
                <a:solidFill>
                  <a:srgbClr val="FFFFFF"/>
                </a:solidFill>
                <a:effectLst>
                  <a:outerShdw blurRad="38100" dist="38100" dir="2700000" algn="tl">
                    <a:srgbClr val="000000"/>
                  </a:outerShdw>
                </a:effectLst>
                <a:latin typeface="Arial" charset="0"/>
                <a:ea typeface="ＭＳ Ｐゴシック" charset="0"/>
                <a:cs typeface="ＭＳ Ｐゴシック" charset="0"/>
              </a:rPr>
            </a:br>
            <a:r>
              <a:rPr lang="en-US" sz="2000" b="1" dirty="0">
                <a:solidFill>
                  <a:srgbClr val="FFFFFF"/>
                </a:solidFill>
                <a:effectLst>
                  <a:outerShdw blurRad="38100" dist="38100" dir="2700000" algn="tl">
                    <a:srgbClr val="000000"/>
                  </a:outerShdw>
                </a:effectLst>
                <a:latin typeface="Arial" charset="0"/>
                <a:ea typeface="ＭＳ Ｐゴシック" charset="0"/>
                <a:cs typeface="ＭＳ Ｐゴシック" charset="0"/>
              </a:rPr>
              <a:t>Engineering </a:t>
            </a:r>
            <a:br>
              <a:rPr lang="en-US" sz="2000" b="1" dirty="0">
                <a:solidFill>
                  <a:srgbClr val="FFFFFF"/>
                </a:solidFill>
                <a:effectLst>
                  <a:outerShdw blurRad="38100" dist="38100" dir="2700000" algn="tl">
                    <a:srgbClr val="000000"/>
                  </a:outerShdw>
                </a:effectLst>
                <a:latin typeface="Arial" charset="0"/>
                <a:ea typeface="ＭＳ Ｐゴシック" charset="0"/>
                <a:cs typeface="ＭＳ Ｐゴシック" charset="0"/>
              </a:rPr>
            </a:br>
            <a:r>
              <a:rPr lang="en-US" sz="2000" b="1" dirty="0">
                <a:solidFill>
                  <a:srgbClr val="FFFFFF"/>
                </a:solidFill>
                <a:effectLst>
                  <a:outerShdw blurRad="38100" dist="38100" dir="2700000" algn="tl">
                    <a:srgbClr val="000000"/>
                  </a:outerShdw>
                </a:effectLst>
                <a:latin typeface="Arial" charset="0"/>
                <a:ea typeface="ＭＳ Ｐゴシック" charset="0"/>
                <a:cs typeface="ＭＳ Ｐゴシック" charset="0"/>
              </a:rPr>
              <a:t>to Life”</a:t>
            </a:r>
          </a:p>
        </p:txBody>
      </p:sp>
      <p:pic>
        <p:nvPicPr>
          <p:cNvPr id="3078" name="Picture 4" descr="BAE_new3.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2954338"/>
            <a:ext cx="182880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6113463"/>
            <a:ext cx="3276600" cy="639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11251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C:\Grant\Tobacco2003\CO2 Photos\CO2 &amp; NOx Testing\NOXPROB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8863" y="4038600"/>
            <a:ext cx="368300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6" descr="C:\Grant\Tobacco2002\2002Photos\Carbon Dioxide Measuring\P10100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8863" y="1143000"/>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2" descr="C:\Grant\Tobacco2003\CO2 Photos\DeCleot\PA220201.JPG"/>
          <p:cNvPicPr>
            <a:picLocks noChangeAspect="1" noChangeArrowheads="1"/>
          </p:cNvPicPr>
          <p:nvPr/>
        </p:nvPicPr>
        <p:blipFill>
          <a:blip r:embed="rId4">
            <a:lum bright="16000"/>
            <a:extLst>
              <a:ext uri="{28A0092B-C50C-407E-A947-70E740481C1C}">
                <a14:useLocalDpi xmlns:a14="http://schemas.microsoft.com/office/drawing/2010/main" val="0"/>
              </a:ext>
            </a:extLst>
          </a:blip>
          <a:srcRect/>
          <a:stretch>
            <a:fillRect/>
          </a:stretch>
        </p:blipFill>
        <p:spPr bwMode="auto">
          <a:xfrm>
            <a:off x="304834" y="1143000"/>
            <a:ext cx="4411663" cy="330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Box 2"/>
          <p:cNvSpPr txBox="1">
            <a:spLocks noChangeArrowheads="1"/>
          </p:cNvSpPr>
          <p:nvPr/>
        </p:nvSpPr>
        <p:spPr bwMode="auto">
          <a:xfrm>
            <a:off x="379413" y="457849"/>
            <a:ext cx="867416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1"/>
              </a:buClr>
              <a:buChar char="•"/>
              <a:defRPr sz="2400">
                <a:solidFill>
                  <a:schemeClr val="tx1"/>
                </a:solidFill>
                <a:latin typeface="Times New Roman" panose="02020603050405020304" pitchFamily="18" charset="0"/>
              </a:defRPr>
            </a:lvl1pPr>
            <a:lvl2pPr marL="742950" indent="-285750" eaLnBrk="0" hangingPunct="0">
              <a:spcBef>
                <a:spcPct val="20000"/>
              </a:spcBef>
              <a:buClr>
                <a:schemeClr val="tx1"/>
              </a:buClr>
              <a:buSzPct val="85000"/>
              <a:buChar char="–"/>
              <a:defRPr sz="2400">
                <a:solidFill>
                  <a:schemeClr val="tx1"/>
                </a:solidFill>
                <a:latin typeface="Times New Roman" panose="02020603050405020304" pitchFamily="18" charset="0"/>
              </a:defRPr>
            </a:lvl2pPr>
            <a:lvl3pPr marL="1143000" indent="-228600" eaLnBrk="0" hangingPunct="0">
              <a:spcBef>
                <a:spcPct val="20000"/>
              </a:spcBef>
              <a:buClr>
                <a:schemeClr val="tx1"/>
              </a:buClr>
              <a:buSzPct val="85000"/>
              <a:buChar char="•"/>
              <a:defRPr sz="2400">
                <a:solidFill>
                  <a:schemeClr val="tx1"/>
                </a:solidFill>
                <a:latin typeface="Times New Roman" panose="02020603050405020304" pitchFamily="18" charset="0"/>
              </a:defRPr>
            </a:lvl3pPr>
            <a:lvl4pPr marL="1600200" indent="-228600" eaLnBrk="0" hangingPunct="0">
              <a:spcBef>
                <a:spcPct val="20000"/>
              </a:spcBef>
              <a:buClr>
                <a:schemeClr val="tx1"/>
              </a:buClr>
              <a:buSzPct val="85000"/>
              <a:buChar char="–"/>
              <a:defRPr sz="2000">
                <a:solidFill>
                  <a:schemeClr val="tx1"/>
                </a:solidFill>
                <a:latin typeface="Times New Roman" panose="02020603050405020304" pitchFamily="18" charset="0"/>
              </a:defRPr>
            </a:lvl4pPr>
            <a:lvl5pPr marL="2057400" indent="-228600" eaLnBrk="0" hangingPunct="0">
              <a:spcBef>
                <a:spcPct val="20000"/>
              </a:spcBef>
              <a:buClr>
                <a:schemeClr val="tx1"/>
              </a:buClr>
              <a:buSzPct val="8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en-US" altLang="en-US" sz="3600" dirty="0"/>
              <a:t>Examples of Probe Placement Inside the Barn</a:t>
            </a:r>
          </a:p>
        </p:txBody>
      </p:sp>
    </p:spTree>
    <p:extLst>
      <p:ext uri="{BB962C8B-B14F-4D97-AF65-F5344CB8AC3E}">
        <p14:creationId xmlns:p14="http://schemas.microsoft.com/office/powerpoint/2010/main" val="9449622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569" y="731520"/>
            <a:ext cx="8918802" cy="1206500"/>
          </a:xfrm>
        </p:spPr>
        <p:txBody>
          <a:bodyPr/>
          <a:lstStyle/>
          <a:p>
            <a:pPr>
              <a:defRPr/>
            </a:pPr>
            <a:r>
              <a:rPr lang="en-US" sz="3600" dirty="0" smtClean="0"/>
              <a:t>Commercial CO</a:t>
            </a:r>
            <a:r>
              <a:rPr lang="en-US" sz="3600" baseline="-25000" dirty="0" smtClean="0"/>
              <a:t>2</a:t>
            </a:r>
            <a:r>
              <a:rPr lang="en-US" sz="3600" dirty="0" smtClean="0"/>
              <a:t> Meters and Recommended Specifications </a:t>
            </a:r>
            <a:endParaRPr lang="en-US" sz="3600" dirty="0"/>
          </a:p>
        </p:txBody>
      </p:sp>
      <p:sp>
        <p:nvSpPr>
          <p:cNvPr id="14339" name="Content Placeholder 2"/>
          <p:cNvSpPr>
            <a:spLocks noGrp="1"/>
          </p:cNvSpPr>
          <p:nvPr>
            <p:ph idx="1"/>
          </p:nvPr>
        </p:nvSpPr>
        <p:spPr>
          <a:xfrm>
            <a:off x="812074" y="2105297"/>
            <a:ext cx="7508875" cy="4495800"/>
          </a:xfrm>
        </p:spPr>
        <p:txBody>
          <a:bodyPr/>
          <a:lstStyle/>
          <a:p>
            <a:r>
              <a:rPr lang="en-US" altLang="en-US" dirty="0" err="1" smtClean="0"/>
              <a:t>Extech</a:t>
            </a:r>
            <a:r>
              <a:rPr lang="en-US" altLang="en-US" dirty="0" smtClean="0"/>
              <a:t> EA90 (www.extech.com/instruments/)</a:t>
            </a:r>
          </a:p>
          <a:p>
            <a:r>
              <a:rPr lang="en-US" altLang="en-US" dirty="0" err="1" smtClean="0"/>
              <a:t>Testo</a:t>
            </a:r>
            <a:r>
              <a:rPr lang="en-US" altLang="en-US" dirty="0" smtClean="0"/>
              <a:t> 535 (www.testo.com)</a:t>
            </a:r>
          </a:p>
          <a:p>
            <a:r>
              <a:rPr lang="en-US" altLang="en-US" dirty="0" err="1" smtClean="0"/>
              <a:t>Vaisala</a:t>
            </a:r>
            <a:r>
              <a:rPr lang="en-US" altLang="en-US" dirty="0" smtClean="0"/>
              <a:t> GM70 or Indigo 201 (www.vaisala.com)</a:t>
            </a:r>
          </a:p>
          <a:p>
            <a:r>
              <a:rPr lang="en-US" altLang="en-US" dirty="0" smtClean="0"/>
              <a:t>Recommended Minimum Specifications</a:t>
            </a:r>
          </a:p>
          <a:p>
            <a:pPr lvl="1">
              <a:buFont typeface="Wingdings" panose="05000000000000000000" pitchFamily="2" charset="2"/>
              <a:buChar char="Ø"/>
            </a:pPr>
            <a:r>
              <a:rPr lang="en-US" altLang="en-US" sz="2000" dirty="0" smtClean="0"/>
              <a:t>Resolution:		</a:t>
            </a:r>
            <a:r>
              <a:rPr lang="en-US" altLang="en-US" sz="2000" b="1" dirty="0" smtClean="0"/>
              <a:t>1 ppm CO</a:t>
            </a:r>
            <a:r>
              <a:rPr lang="en-US" altLang="en-US" sz="2000" b="1" baseline="-25000" dirty="0" smtClean="0"/>
              <a:t>2</a:t>
            </a:r>
          </a:p>
          <a:p>
            <a:pPr lvl="1">
              <a:buFont typeface="Wingdings" panose="05000000000000000000" pitchFamily="2" charset="2"/>
              <a:buChar char="Ø"/>
            </a:pPr>
            <a:r>
              <a:rPr lang="en-US" altLang="en-US" sz="2000" dirty="0" smtClean="0"/>
              <a:t>Accuracy:			</a:t>
            </a:r>
            <a:r>
              <a:rPr lang="en-US" altLang="en-US" sz="2000" b="1" dirty="0" smtClean="0"/>
              <a:t>+/- 50 ppm CO</a:t>
            </a:r>
            <a:r>
              <a:rPr lang="en-US" altLang="en-US" sz="2000" b="1" baseline="-25000" dirty="0" smtClean="0"/>
              <a:t>2</a:t>
            </a:r>
          </a:p>
          <a:p>
            <a:pPr lvl="1">
              <a:buFont typeface="Wingdings" panose="05000000000000000000" pitchFamily="2" charset="2"/>
              <a:buChar char="Ø"/>
            </a:pPr>
            <a:r>
              <a:rPr lang="en-US" altLang="en-US" sz="2000" dirty="0" smtClean="0"/>
              <a:t>Measurement Range:	</a:t>
            </a:r>
            <a:r>
              <a:rPr lang="en-US" altLang="en-US" sz="2000" b="1" dirty="0" smtClean="0"/>
              <a:t>0 – 5,000 ppm </a:t>
            </a:r>
            <a:r>
              <a:rPr lang="en-US" altLang="en-US" sz="2000" dirty="0" smtClean="0"/>
              <a:t>(less if available)</a:t>
            </a:r>
          </a:p>
          <a:p>
            <a:pPr lvl="1">
              <a:buFont typeface="Wingdings" panose="05000000000000000000" pitchFamily="2" charset="2"/>
              <a:buChar char="Ø"/>
            </a:pPr>
            <a:r>
              <a:rPr lang="en-US" altLang="en-US" sz="2000" dirty="0" smtClean="0"/>
              <a:t>CO</a:t>
            </a:r>
            <a:r>
              <a:rPr lang="en-US" altLang="en-US" sz="2000" baseline="-25000" dirty="0" smtClean="0"/>
              <a:t>2</a:t>
            </a:r>
            <a:r>
              <a:rPr lang="en-US" altLang="en-US" sz="2000" dirty="0" smtClean="0"/>
              <a:t> sensor calibration certificate</a:t>
            </a:r>
          </a:p>
          <a:p>
            <a:pPr lvl="1"/>
            <a:endParaRPr lang="en-US" altLang="en-US" dirty="0" smtClean="0"/>
          </a:p>
        </p:txBody>
      </p:sp>
    </p:spTree>
    <p:extLst>
      <p:ext uri="{BB962C8B-B14F-4D97-AF65-F5344CB8AC3E}">
        <p14:creationId xmlns:p14="http://schemas.microsoft.com/office/powerpoint/2010/main" val="38863578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Vaisala CARBOCAP® Hand-Held Carbon Dioxide Meter GM7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914938"/>
            <a:ext cx="200025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3" descr="C:\Grant Ellington\GM70_210x1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30" y="1628757"/>
            <a:ext cx="2865191" cy="231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2" descr="C:\Grant\Tobacco2003\CO2 Photos\Meterandcable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8360" y="1669299"/>
            <a:ext cx="3073840" cy="2304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Box 1"/>
          <p:cNvSpPr txBox="1">
            <a:spLocks noChangeArrowheads="1"/>
          </p:cNvSpPr>
          <p:nvPr/>
        </p:nvSpPr>
        <p:spPr bwMode="auto">
          <a:xfrm>
            <a:off x="2288890" y="401055"/>
            <a:ext cx="48269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1"/>
              </a:buClr>
              <a:buChar char="•"/>
              <a:defRPr sz="2400">
                <a:solidFill>
                  <a:schemeClr val="tx1"/>
                </a:solidFill>
                <a:latin typeface="Times New Roman" panose="02020603050405020304" pitchFamily="18" charset="0"/>
              </a:defRPr>
            </a:lvl1pPr>
            <a:lvl2pPr marL="742950" indent="-285750" eaLnBrk="0" hangingPunct="0">
              <a:spcBef>
                <a:spcPct val="20000"/>
              </a:spcBef>
              <a:buClr>
                <a:schemeClr val="tx1"/>
              </a:buClr>
              <a:buSzPct val="85000"/>
              <a:buChar char="–"/>
              <a:defRPr sz="2400">
                <a:solidFill>
                  <a:schemeClr val="tx1"/>
                </a:solidFill>
                <a:latin typeface="Times New Roman" panose="02020603050405020304" pitchFamily="18" charset="0"/>
              </a:defRPr>
            </a:lvl2pPr>
            <a:lvl3pPr marL="1143000" indent="-228600" eaLnBrk="0" hangingPunct="0">
              <a:spcBef>
                <a:spcPct val="20000"/>
              </a:spcBef>
              <a:buClr>
                <a:schemeClr val="tx1"/>
              </a:buClr>
              <a:buSzPct val="85000"/>
              <a:buChar char="•"/>
              <a:defRPr sz="2400">
                <a:solidFill>
                  <a:schemeClr val="tx1"/>
                </a:solidFill>
                <a:latin typeface="Times New Roman" panose="02020603050405020304" pitchFamily="18" charset="0"/>
              </a:defRPr>
            </a:lvl3pPr>
            <a:lvl4pPr marL="1600200" indent="-228600" eaLnBrk="0" hangingPunct="0">
              <a:spcBef>
                <a:spcPct val="20000"/>
              </a:spcBef>
              <a:buClr>
                <a:schemeClr val="tx1"/>
              </a:buClr>
              <a:buSzPct val="85000"/>
              <a:buChar char="–"/>
              <a:defRPr sz="2000">
                <a:solidFill>
                  <a:schemeClr val="tx1"/>
                </a:solidFill>
                <a:latin typeface="Times New Roman" panose="02020603050405020304" pitchFamily="18" charset="0"/>
              </a:defRPr>
            </a:lvl4pPr>
            <a:lvl5pPr marL="2057400" indent="-228600" eaLnBrk="0" hangingPunct="0">
              <a:spcBef>
                <a:spcPct val="20000"/>
              </a:spcBef>
              <a:buClr>
                <a:schemeClr val="tx1"/>
              </a:buClr>
              <a:buSzPct val="8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en-US" altLang="en-US" sz="3600" b="1" dirty="0" smtClean="0"/>
              <a:t>Carbon Dioxide </a:t>
            </a:r>
            <a:r>
              <a:rPr lang="en-US" altLang="en-US" sz="3600" b="1" dirty="0"/>
              <a:t>Meters</a:t>
            </a:r>
          </a:p>
        </p:txBody>
      </p:sp>
      <p:pic>
        <p:nvPicPr>
          <p:cNvPr id="15366" name="Picture 8" descr="http://www.testo.com/online/img/products/normal/regular/0560_5350_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0057" y="4332316"/>
            <a:ext cx="1978025" cy="23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9" descr="C:\Users\grant\Desktop\EA8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2000" y="4108450"/>
            <a:ext cx="1771650"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8" name="TextBox 1"/>
          <p:cNvSpPr txBox="1">
            <a:spLocks noChangeArrowheads="1"/>
          </p:cNvSpPr>
          <p:nvPr/>
        </p:nvSpPr>
        <p:spPr bwMode="auto">
          <a:xfrm>
            <a:off x="420289" y="1101190"/>
            <a:ext cx="23264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1"/>
              </a:buClr>
              <a:buChar char="•"/>
              <a:defRPr sz="2400">
                <a:solidFill>
                  <a:schemeClr val="tx1"/>
                </a:solidFill>
                <a:latin typeface="Times New Roman" panose="02020603050405020304" pitchFamily="18" charset="0"/>
              </a:defRPr>
            </a:lvl1pPr>
            <a:lvl2pPr marL="742950" indent="-285750" eaLnBrk="0" hangingPunct="0">
              <a:spcBef>
                <a:spcPct val="20000"/>
              </a:spcBef>
              <a:buClr>
                <a:schemeClr val="tx1"/>
              </a:buClr>
              <a:buSzPct val="85000"/>
              <a:buChar char="–"/>
              <a:defRPr sz="2400">
                <a:solidFill>
                  <a:schemeClr val="tx1"/>
                </a:solidFill>
                <a:latin typeface="Times New Roman" panose="02020603050405020304" pitchFamily="18" charset="0"/>
              </a:defRPr>
            </a:lvl2pPr>
            <a:lvl3pPr marL="1143000" indent="-228600" eaLnBrk="0" hangingPunct="0">
              <a:spcBef>
                <a:spcPct val="20000"/>
              </a:spcBef>
              <a:buClr>
                <a:schemeClr val="tx1"/>
              </a:buClr>
              <a:buSzPct val="85000"/>
              <a:buChar char="•"/>
              <a:defRPr sz="2400">
                <a:solidFill>
                  <a:schemeClr val="tx1"/>
                </a:solidFill>
                <a:latin typeface="Times New Roman" panose="02020603050405020304" pitchFamily="18" charset="0"/>
              </a:defRPr>
            </a:lvl3pPr>
            <a:lvl4pPr marL="1600200" indent="-228600" eaLnBrk="0" hangingPunct="0">
              <a:spcBef>
                <a:spcPct val="20000"/>
              </a:spcBef>
              <a:buClr>
                <a:schemeClr val="tx1"/>
              </a:buClr>
              <a:buSzPct val="85000"/>
              <a:buChar char="–"/>
              <a:defRPr sz="2000">
                <a:solidFill>
                  <a:schemeClr val="tx1"/>
                </a:solidFill>
                <a:latin typeface="Times New Roman" panose="02020603050405020304" pitchFamily="18" charset="0"/>
              </a:defRPr>
            </a:lvl4pPr>
            <a:lvl5pPr marL="2057400" indent="-228600" eaLnBrk="0" hangingPunct="0">
              <a:spcBef>
                <a:spcPct val="20000"/>
              </a:spcBef>
              <a:buClr>
                <a:schemeClr val="tx1"/>
              </a:buClr>
              <a:buSzPct val="8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en-US" altLang="en-US" i="1" dirty="0" err="1"/>
              <a:t>Vaisala</a:t>
            </a:r>
            <a:r>
              <a:rPr lang="en-US" altLang="en-US" i="1" dirty="0"/>
              <a:t> </a:t>
            </a:r>
            <a:r>
              <a:rPr lang="en-US" altLang="en-US" i="1" dirty="0" smtClean="0"/>
              <a:t>GM70</a:t>
            </a:r>
            <a:endParaRPr lang="en-US" altLang="en-US" i="1" dirty="0"/>
          </a:p>
        </p:txBody>
      </p:sp>
      <p:sp>
        <p:nvSpPr>
          <p:cNvPr id="15369" name="TextBox 8"/>
          <p:cNvSpPr txBox="1">
            <a:spLocks noChangeArrowheads="1"/>
          </p:cNvSpPr>
          <p:nvPr/>
        </p:nvSpPr>
        <p:spPr bwMode="auto">
          <a:xfrm>
            <a:off x="3236535" y="981556"/>
            <a:ext cx="263894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1"/>
              </a:buClr>
              <a:buChar char="•"/>
              <a:defRPr sz="2400">
                <a:solidFill>
                  <a:schemeClr val="tx1"/>
                </a:solidFill>
                <a:latin typeface="Times New Roman" panose="02020603050405020304" pitchFamily="18" charset="0"/>
              </a:defRPr>
            </a:lvl1pPr>
            <a:lvl2pPr marL="742950" indent="-285750" eaLnBrk="0" hangingPunct="0">
              <a:spcBef>
                <a:spcPct val="20000"/>
              </a:spcBef>
              <a:buClr>
                <a:schemeClr val="tx1"/>
              </a:buClr>
              <a:buSzPct val="85000"/>
              <a:buChar char="–"/>
              <a:defRPr sz="2400">
                <a:solidFill>
                  <a:schemeClr val="tx1"/>
                </a:solidFill>
                <a:latin typeface="Times New Roman" panose="02020603050405020304" pitchFamily="18" charset="0"/>
              </a:defRPr>
            </a:lvl2pPr>
            <a:lvl3pPr marL="1143000" indent="-228600" eaLnBrk="0" hangingPunct="0">
              <a:spcBef>
                <a:spcPct val="20000"/>
              </a:spcBef>
              <a:buClr>
                <a:schemeClr val="tx1"/>
              </a:buClr>
              <a:buSzPct val="85000"/>
              <a:buChar char="•"/>
              <a:defRPr sz="2400">
                <a:solidFill>
                  <a:schemeClr val="tx1"/>
                </a:solidFill>
                <a:latin typeface="Times New Roman" panose="02020603050405020304" pitchFamily="18" charset="0"/>
              </a:defRPr>
            </a:lvl3pPr>
            <a:lvl4pPr marL="1600200" indent="-228600" eaLnBrk="0" hangingPunct="0">
              <a:spcBef>
                <a:spcPct val="20000"/>
              </a:spcBef>
              <a:buClr>
                <a:schemeClr val="tx1"/>
              </a:buClr>
              <a:buSzPct val="85000"/>
              <a:buChar char="–"/>
              <a:defRPr sz="2000">
                <a:solidFill>
                  <a:schemeClr val="tx1"/>
                </a:solidFill>
                <a:latin typeface="Times New Roman" panose="02020603050405020304" pitchFamily="18" charset="0"/>
              </a:defRPr>
            </a:lvl4pPr>
            <a:lvl5pPr marL="2057400" indent="-228600" eaLnBrk="0" hangingPunct="0">
              <a:spcBef>
                <a:spcPct val="20000"/>
              </a:spcBef>
              <a:buClr>
                <a:schemeClr val="tx1"/>
              </a:buClr>
              <a:buSzPct val="8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i="1" dirty="0" smtClean="0"/>
              <a:t>*</a:t>
            </a:r>
            <a:r>
              <a:rPr lang="en-US" altLang="en-US" i="1" dirty="0" err="1" smtClean="0"/>
              <a:t>Vaisala</a:t>
            </a:r>
            <a:r>
              <a:rPr lang="en-US" altLang="en-US" i="1" dirty="0" smtClean="0"/>
              <a:t> GMT222</a:t>
            </a:r>
          </a:p>
          <a:p>
            <a:pPr algn="ctr" eaLnBrk="1" hangingPunct="1">
              <a:spcBef>
                <a:spcPct val="0"/>
              </a:spcBef>
              <a:buClrTx/>
              <a:buFontTx/>
              <a:buNone/>
            </a:pPr>
            <a:r>
              <a:rPr lang="en-US" altLang="en-US" sz="1800" i="1" dirty="0" smtClean="0"/>
              <a:t>(No longer available)</a:t>
            </a:r>
            <a:endParaRPr lang="en-US" altLang="en-US" sz="1800" i="1" dirty="0"/>
          </a:p>
        </p:txBody>
      </p:sp>
      <p:sp>
        <p:nvSpPr>
          <p:cNvPr id="15370" name="TextBox 9"/>
          <p:cNvSpPr txBox="1">
            <a:spLocks noChangeArrowheads="1"/>
          </p:cNvSpPr>
          <p:nvPr/>
        </p:nvSpPr>
        <p:spPr bwMode="auto">
          <a:xfrm>
            <a:off x="1356144" y="4572288"/>
            <a:ext cx="8239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1"/>
              </a:buClr>
              <a:buChar char="•"/>
              <a:defRPr sz="2400">
                <a:solidFill>
                  <a:schemeClr val="tx1"/>
                </a:solidFill>
                <a:latin typeface="Times New Roman" panose="02020603050405020304" pitchFamily="18" charset="0"/>
              </a:defRPr>
            </a:lvl1pPr>
            <a:lvl2pPr marL="742950" indent="-285750" eaLnBrk="0" hangingPunct="0">
              <a:spcBef>
                <a:spcPct val="20000"/>
              </a:spcBef>
              <a:buClr>
                <a:schemeClr val="tx1"/>
              </a:buClr>
              <a:buSzPct val="85000"/>
              <a:buChar char="–"/>
              <a:defRPr sz="2400">
                <a:solidFill>
                  <a:schemeClr val="tx1"/>
                </a:solidFill>
                <a:latin typeface="Times New Roman" panose="02020603050405020304" pitchFamily="18" charset="0"/>
              </a:defRPr>
            </a:lvl2pPr>
            <a:lvl3pPr marL="1143000" indent="-228600" eaLnBrk="0" hangingPunct="0">
              <a:spcBef>
                <a:spcPct val="20000"/>
              </a:spcBef>
              <a:buClr>
                <a:schemeClr val="tx1"/>
              </a:buClr>
              <a:buSzPct val="85000"/>
              <a:buChar char="•"/>
              <a:defRPr sz="2400">
                <a:solidFill>
                  <a:schemeClr val="tx1"/>
                </a:solidFill>
                <a:latin typeface="Times New Roman" panose="02020603050405020304" pitchFamily="18" charset="0"/>
              </a:defRPr>
            </a:lvl3pPr>
            <a:lvl4pPr marL="1600200" indent="-228600" eaLnBrk="0" hangingPunct="0">
              <a:spcBef>
                <a:spcPct val="20000"/>
              </a:spcBef>
              <a:buClr>
                <a:schemeClr val="tx1"/>
              </a:buClr>
              <a:buSzPct val="85000"/>
              <a:buChar char="–"/>
              <a:defRPr sz="2000">
                <a:solidFill>
                  <a:schemeClr val="tx1"/>
                </a:solidFill>
                <a:latin typeface="Times New Roman" panose="02020603050405020304" pitchFamily="18" charset="0"/>
              </a:defRPr>
            </a:lvl4pPr>
            <a:lvl5pPr marL="2057400" indent="-228600" eaLnBrk="0" hangingPunct="0">
              <a:spcBef>
                <a:spcPct val="20000"/>
              </a:spcBef>
              <a:buClr>
                <a:schemeClr val="tx1"/>
              </a:buClr>
              <a:buSzPct val="8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en-US" altLang="en-US" i="1" dirty="0" err="1"/>
              <a:t>Testo</a:t>
            </a:r>
            <a:endParaRPr lang="en-US" altLang="en-US" i="1" dirty="0"/>
          </a:p>
          <a:p>
            <a:pPr eaLnBrk="1" hangingPunct="1">
              <a:spcBef>
                <a:spcPct val="0"/>
              </a:spcBef>
              <a:buClrTx/>
              <a:buFontTx/>
              <a:buNone/>
            </a:pPr>
            <a:r>
              <a:rPr lang="en-US" altLang="en-US" i="1" dirty="0"/>
              <a:t>535</a:t>
            </a:r>
          </a:p>
        </p:txBody>
      </p:sp>
      <p:sp>
        <p:nvSpPr>
          <p:cNvPr id="15371" name="TextBox 10"/>
          <p:cNvSpPr txBox="1">
            <a:spLocks noChangeArrowheads="1"/>
          </p:cNvSpPr>
          <p:nvPr/>
        </p:nvSpPr>
        <p:spPr bwMode="auto">
          <a:xfrm>
            <a:off x="6924358" y="4482655"/>
            <a:ext cx="10191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1"/>
              </a:buClr>
              <a:buChar char="•"/>
              <a:defRPr sz="2400">
                <a:solidFill>
                  <a:schemeClr val="tx1"/>
                </a:solidFill>
                <a:latin typeface="Times New Roman" panose="02020603050405020304" pitchFamily="18" charset="0"/>
              </a:defRPr>
            </a:lvl1pPr>
            <a:lvl2pPr marL="742950" indent="-285750" eaLnBrk="0" hangingPunct="0">
              <a:spcBef>
                <a:spcPct val="20000"/>
              </a:spcBef>
              <a:buClr>
                <a:schemeClr val="tx1"/>
              </a:buClr>
              <a:buSzPct val="85000"/>
              <a:buChar char="–"/>
              <a:defRPr sz="2400">
                <a:solidFill>
                  <a:schemeClr val="tx1"/>
                </a:solidFill>
                <a:latin typeface="Times New Roman" panose="02020603050405020304" pitchFamily="18" charset="0"/>
              </a:defRPr>
            </a:lvl2pPr>
            <a:lvl3pPr marL="1143000" indent="-228600" eaLnBrk="0" hangingPunct="0">
              <a:spcBef>
                <a:spcPct val="20000"/>
              </a:spcBef>
              <a:buClr>
                <a:schemeClr val="tx1"/>
              </a:buClr>
              <a:buSzPct val="85000"/>
              <a:buChar char="•"/>
              <a:defRPr sz="2400">
                <a:solidFill>
                  <a:schemeClr val="tx1"/>
                </a:solidFill>
                <a:latin typeface="Times New Roman" panose="02020603050405020304" pitchFamily="18" charset="0"/>
              </a:defRPr>
            </a:lvl3pPr>
            <a:lvl4pPr marL="1600200" indent="-228600" eaLnBrk="0" hangingPunct="0">
              <a:spcBef>
                <a:spcPct val="20000"/>
              </a:spcBef>
              <a:buClr>
                <a:schemeClr val="tx1"/>
              </a:buClr>
              <a:buSzPct val="85000"/>
              <a:buChar char="–"/>
              <a:defRPr sz="2000">
                <a:solidFill>
                  <a:schemeClr val="tx1"/>
                </a:solidFill>
                <a:latin typeface="Times New Roman" panose="02020603050405020304" pitchFamily="18" charset="0"/>
              </a:defRPr>
            </a:lvl4pPr>
            <a:lvl5pPr marL="2057400" indent="-228600" eaLnBrk="0" hangingPunct="0">
              <a:spcBef>
                <a:spcPct val="20000"/>
              </a:spcBef>
              <a:buClr>
                <a:schemeClr val="tx1"/>
              </a:buClr>
              <a:buSzPct val="8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en-US" altLang="en-US" i="1" dirty="0" err="1"/>
              <a:t>Extech</a:t>
            </a:r>
            <a:endParaRPr lang="en-US" altLang="en-US" i="1" dirty="0"/>
          </a:p>
          <a:p>
            <a:pPr eaLnBrk="1" hangingPunct="1">
              <a:spcBef>
                <a:spcPct val="0"/>
              </a:spcBef>
              <a:buClrTx/>
              <a:buFontTx/>
              <a:buNone/>
            </a:pPr>
            <a:r>
              <a:rPr lang="en-US" altLang="en-US" i="1" dirty="0"/>
              <a:t>EA80</a:t>
            </a:r>
          </a:p>
        </p:txBody>
      </p:sp>
      <p:pic>
        <p:nvPicPr>
          <p:cNvPr id="12" name="Picture 2" descr="https://store.vaisala.com/servlet/servlet.FileDownload?file=0152p00000790MGAA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5427" y="1678442"/>
            <a:ext cx="2802707" cy="226885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8"/>
          <p:cNvSpPr txBox="1">
            <a:spLocks noChangeArrowheads="1"/>
          </p:cNvSpPr>
          <p:nvPr/>
        </p:nvSpPr>
        <p:spPr bwMode="auto">
          <a:xfrm>
            <a:off x="6372355" y="1162973"/>
            <a:ext cx="25088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1"/>
              </a:buClr>
              <a:buChar char="•"/>
              <a:defRPr sz="2400">
                <a:solidFill>
                  <a:schemeClr val="tx1"/>
                </a:solidFill>
                <a:latin typeface="Times New Roman" panose="02020603050405020304" pitchFamily="18" charset="0"/>
              </a:defRPr>
            </a:lvl1pPr>
            <a:lvl2pPr marL="742950" indent="-285750" eaLnBrk="0" hangingPunct="0">
              <a:spcBef>
                <a:spcPct val="20000"/>
              </a:spcBef>
              <a:buClr>
                <a:schemeClr val="tx1"/>
              </a:buClr>
              <a:buSzPct val="85000"/>
              <a:buChar char="–"/>
              <a:defRPr sz="2400">
                <a:solidFill>
                  <a:schemeClr val="tx1"/>
                </a:solidFill>
                <a:latin typeface="Times New Roman" panose="02020603050405020304" pitchFamily="18" charset="0"/>
              </a:defRPr>
            </a:lvl2pPr>
            <a:lvl3pPr marL="1143000" indent="-228600" eaLnBrk="0" hangingPunct="0">
              <a:spcBef>
                <a:spcPct val="20000"/>
              </a:spcBef>
              <a:buClr>
                <a:schemeClr val="tx1"/>
              </a:buClr>
              <a:buSzPct val="85000"/>
              <a:buChar char="•"/>
              <a:defRPr sz="2400">
                <a:solidFill>
                  <a:schemeClr val="tx1"/>
                </a:solidFill>
                <a:latin typeface="Times New Roman" panose="02020603050405020304" pitchFamily="18" charset="0"/>
              </a:defRPr>
            </a:lvl3pPr>
            <a:lvl4pPr marL="1600200" indent="-228600" eaLnBrk="0" hangingPunct="0">
              <a:spcBef>
                <a:spcPct val="20000"/>
              </a:spcBef>
              <a:buClr>
                <a:schemeClr val="tx1"/>
              </a:buClr>
              <a:buSzPct val="85000"/>
              <a:buChar char="–"/>
              <a:defRPr sz="2000">
                <a:solidFill>
                  <a:schemeClr val="tx1"/>
                </a:solidFill>
                <a:latin typeface="Times New Roman" panose="02020603050405020304" pitchFamily="18" charset="0"/>
              </a:defRPr>
            </a:lvl4pPr>
            <a:lvl5pPr marL="2057400" indent="-228600" eaLnBrk="0" hangingPunct="0">
              <a:spcBef>
                <a:spcPct val="20000"/>
              </a:spcBef>
              <a:buClr>
                <a:schemeClr val="tx1"/>
              </a:buClr>
              <a:buSzPct val="8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en-US" altLang="en-US" i="1" dirty="0" err="1" smtClean="0"/>
              <a:t>Vaisala</a:t>
            </a:r>
            <a:r>
              <a:rPr lang="en-US" altLang="en-US" i="1" dirty="0" smtClean="0"/>
              <a:t> Indigo 201</a:t>
            </a:r>
            <a:endParaRPr lang="en-US" altLang="en-US" i="1" dirty="0"/>
          </a:p>
        </p:txBody>
      </p:sp>
    </p:spTree>
    <p:extLst>
      <p:ext uri="{BB962C8B-B14F-4D97-AF65-F5344CB8AC3E}">
        <p14:creationId xmlns:p14="http://schemas.microsoft.com/office/powerpoint/2010/main" val="388044405"/>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ChangeArrowheads="1"/>
          </p:cNvSpPr>
          <p:nvPr/>
        </p:nvSpPr>
        <p:spPr bwMode="auto">
          <a:xfrm>
            <a:off x="555567" y="1259496"/>
            <a:ext cx="8032866"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000" b="1" dirty="0">
                <a:latin typeface="Times New Roman" panose="02020603050405020304" pitchFamily="18" charset="0"/>
                <a:cs typeface="Times New Roman" panose="02020603050405020304" pitchFamily="18" charset="0"/>
              </a:rPr>
              <a:t>Inspect all exhaust flue-pipe joints </a:t>
            </a:r>
            <a:r>
              <a:rPr lang="en-US" sz="2000" dirty="0">
                <a:latin typeface="Times New Roman" panose="02020603050405020304" pitchFamily="18" charset="0"/>
                <a:cs typeface="Times New Roman" panose="02020603050405020304" pitchFamily="18" charset="0"/>
              </a:rPr>
              <a:t>(elbows, etc.), if applicable, that are located inside the barn. </a:t>
            </a:r>
          </a:p>
          <a:p>
            <a:pPr>
              <a:defRPr/>
            </a:pPr>
            <a:endParaRPr lang="en-US" sz="2000" dirty="0">
              <a:latin typeface="Times New Roman" panose="02020603050405020304" pitchFamily="18" charset="0"/>
              <a:cs typeface="Times New Roman" panose="02020603050405020304" pitchFamily="18" charset="0"/>
            </a:endParaRPr>
          </a:p>
          <a:p>
            <a:pPr marL="342900" indent="-342900">
              <a:buFont typeface="Arial" pitchFamily="34" charset="0"/>
              <a:buChar char="•"/>
              <a:defRPr/>
            </a:pPr>
            <a:r>
              <a:rPr lang="en-US" sz="2000" dirty="0">
                <a:latin typeface="Times New Roman" panose="02020603050405020304" pitchFamily="18" charset="0"/>
                <a:cs typeface="Times New Roman" panose="02020603050405020304" pitchFamily="18" charset="0"/>
              </a:rPr>
              <a:t>Especially flue-pipe joints that are simply connected with sheet metal screws and/or some type of compression or clamp style fittings. Some of these connections are located directly in the return air stream, which typically is the low-pressure side of the fan. </a:t>
            </a:r>
          </a:p>
          <a:p>
            <a:pPr marL="342900" indent="-342900">
              <a:buFont typeface="Arial" pitchFamily="34" charset="0"/>
              <a:buChar char="•"/>
              <a:defRPr/>
            </a:pPr>
            <a:r>
              <a:rPr lang="en-US" sz="2000" dirty="0">
                <a:latin typeface="Times New Roman" panose="02020603050405020304" pitchFamily="18" charset="0"/>
                <a:cs typeface="Times New Roman" panose="02020603050405020304" pitchFamily="18" charset="0"/>
              </a:rPr>
              <a:t>Also the floor style heat exchanger systems that use multiple pipes spanning the length of the barn should be checked for connection leaks.</a:t>
            </a:r>
          </a:p>
          <a:p>
            <a:pPr marL="342900" indent="-342900">
              <a:buFont typeface="Arial" pitchFamily="34" charset="0"/>
              <a:buChar char="•"/>
              <a:defRPr/>
            </a:pPr>
            <a:r>
              <a:rPr lang="en-US" sz="2000" dirty="0">
                <a:latin typeface="Times New Roman" panose="02020603050405020304" pitchFamily="18" charset="0"/>
                <a:cs typeface="Times New Roman" panose="02020603050405020304" pitchFamily="18" charset="0"/>
              </a:rPr>
              <a:t>A high temperature sealant may be needed in addition to any mechanical fasteners to properly seal the connection from leaking exhaust gases. </a:t>
            </a:r>
            <a:r>
              <a:rPr lang="en-US" sz="2000" u="sng" dirty="0">
                <a:latin typeface="Times New Roman" panose="02020603050405020304" pitchFamily="18" charset="0"/>
                <a:cs typeface="Times New Roman" panose="02020603050405020304" pitchFamily="18" charset="0"/>
              </a:rPr>
              <a:t>The best solution would be to minimize or eliminate the flue-pipe connections located inside the barn. </a:t>
            </a:r>
          </a:p>
          <a:p>
            <a:pPr marL="342900" indent="-342900">
              <a:buFont typeface="Arial" pitchFamily="34" charset="0"/>
              <a:buChar char="•"/>
              <a:defRPr/>
            </a:pPr>
            <a:endParaRPr lang="en-US" sz="2000" dirty="0">
              <a:latin typeface="Times New Roman" panose="02020603050405020304" pitchFamily="18" charset="0"/>
              <a:cs typeface="Times New Roman" panose="02020603050405020304" pitchFamily="18" charset="0"/>
            </a:endParaRPr>
          </a:p>
        </p:txBody>
      </p:sp>
      <p:sp>
        <p:nvSpPr>
          <p:cNvPr id="6" name="Rectangle 2"/>
          <p:cNvSpPr>
            <a:spLocks noGrp="1" noChangeArrowheads="1"/>
          </p:cNvSpPr>
          <p:nvPr>
            <p:ph type="title"/>
          </p:nvPr>
        </p:nvSpPr>
        <p:spPr>
          <a:xfrm>
            <a:off x="457200" y="635060"/>
            <a:ext cx="8229600" cy="488112"/>
          </a:xfrm>
        </p:spPr>
        <p:txBody>
          <a:bodyPr/>
          <a:lstStyle/>
          <a:p>
            <a:pPr>
              <a:defRPr/>
            </a:pPr>
            <a:r>
              <a:rPr lang="en-US" sz="3600" b="1" dirty="0" smtClean="0"/>
              <a:t>Common Sources </a:t>
            </a:r>
            <a:r>
              <a:rPr lang="en-US" sz="3600" b="1" dirty="0"/>
              <a:t>of </a:t>
            </a:r>
            <a:r>
              <a:rPr lang="en-US" sz="3600" b="1" dirty="0" smtClean="0"/>
              <a:t>Leaks</a:t>
            </a:r>
            <a:endParaRPr lang="en-US" sz="3600" b="1" dirty="0"/>
          </a:p>
        </p:txBody>
      </p:sp>
    </p:spTree>
    <p:extLst>
      <p:ext uri="{BB962C8B-B14F-4D97-AF65-F5344CB8AC3E}">
        <p14:creationId xmlns:p14="http://schemas.microsoft.com/office/powerpoint/2010/main" val="1660831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6829" y="563679"/>
            <a:ext cx="8229600" cy="708169"/>
          </a:xfrm>
        </p:spPr>
        <p:txBody>
          <a:bodyPr/>
          <a:lstStyle/>
          <a:p>
            <a:pPr>
              <a:defRPr/>
            </a:pPr>
            <a:r>
              <a:rPr lang="en-US" sz="3600" dirty="0" smtClean="0"/>
              <a:t>Leaks – continued</a:t>
            </a:r>
            <a:endParaRPr lang="en-US" sz="3600" dirty="0"/>
          </a:p>
        </p:txBody>
      </p:sp>
      <p:sp>
        <p:nvSpPr>
          <p:cNvPr id="17411" name="Rectangle 3"/>
          <p:cNvSpPr>
            <a:spLocks noChangeArrowheads="1"/>
          </p:cNvSpPr>
          <p:nvPr/>
        </p:nvSpPr>
        <p:spPr bwMode="auto">
          <a:xfrm>
            <a:off x="466557" y="1294015"/>
            <a:ext cx="7769629"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000" b="1" dirty="0">
                <a:latin typeface="Times New Roman" panose="02020603050405020304" pitchFamily="18" charset="0"/>
                <a:cs typeface="Times New Roman" panose="02020603050405020304" pitchFamily="18" charset="0"/>
              </a:rPr>
              <a:t>Closely inspect the heat exchanger surfaces for cracks</a:t>
            </a:r>
            <a:r>
              <a:rPr lang="en-US" sz="2000" dirty="0">
                <a:latin typeface="Times New Roman" panose="02020603050405020304" pitchFamily="18" charset="0"/>
                <a:cs typeface="Times New Roman" panose="02020603050405020304" pitchFamily="18" charset="0"/>
              </a:rPr>
              <a:t>. </a:t>
            </a:r>
          </a:p>
          <a:p>
            <a:pPr>
              <a:defRPr/>
            </a:pPr>
            <a:endParaRPr lang="en-US" sz="2000" dirty="0">
              <a:latin typeface="Times New Roman" panose="02020603050405020304" pitchFamily="18" charset="0"/>
              <a:cs typeface="Times New Roman" panose="02020603050405020304" pitchFamily="18" charset="0"/>
            </a:endParaRPr>
          </a:p>
          <a:p>
            <a:pPr marL="342900" indent="-342900">
              <a:buFont typeface="Arial" pitchFamily="34" charset="0"/>
              <a:buChar char="•"/>
              <a:defRPr/>
            </a:pPr>
            <a:r>
              <a:rPr lang="en-US" sz="2000" dirty="0">
                <a:latin typeface="Times New Roman" panose="02020603050405020304" pitchFamily="18" charset="0"/>
                <a:cs typeface="Times New Roman" panose="02020603050405020304" pitchFamily="18" charset="0"/>
              </a:rPr>
              <a:t>The firebox or combustion chamber, which typically will be the hottest part on the heat exchanger, may be the first location on the heat exchanger to develop cracks. </a:t>
            </a:r>
          </a:p>
          <a:p>
            <a:pPr marL="342900" indent="-342900">
              <a:buFont typeface="Arial" pitchFamily="34" charset="0"/>
              <a:buChar char="•"/>
              <a:defRPr/>
            </a:pPr>
            <a:endParaRPr lang="en-US" sz="2000" dirty="0">
              <a:latin typeface="Times New Roman" panose="02020603050405020304" pitchFamily="18" charset="0"/>
              <a:cs typeface="Times New Roman" panose="02020603050405020304" pitchFamily="18" charset="0"/>
            </a:endParaRPr>
          </a:p>
          <a:p>
            <a:pPr marL="342900" indent="-342900">
              <a:buFont typeface="Arial" pitchFamily="34" charset="0"/>
              <a:buChar char="•"/>
              <a:defRPr/>
            </a:pPr>
            <a:r>
              <a:rPr lang="en-US" sz="2000" dirty="0">
                <a:latin typeface="Times New Roman" panose="02020603050405020304" pitchFamily="18" charset="0"/>
                <a:cs typeface="Times New Roman" panose="02020603050405020304" pitchFamily="18" charset="0"/>
              </a:rPr>
              <a:t>Also closely inspect all weld joints. Flame impingement or direct contact with firebox surfaces can accelerate cracking</a:t>
            </a:r>
            <a:r>
              <a:rPr lang="en-US" sz="2000" dirty="0"/>
              <a:t>. </a:t>
            </a:r>
          </a:p>
        </p:txBody>
      </p:sp>
    </p:spTree>
    <p:extLst>
      <p:ext uri="{BB962C8B-B14F-4D97-AF65-F5344CB8AC3E}">
        <p14:creationId xmlns:p14="http://schemas.microsoft.com/office/powerpoint/2010/main" val="38718944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942" y="733859"/>
            <a:ext cx="8229600" cy="549072"/>
          </a:xfrm>
        </p:spPr>
        <p:txBody>
          <a:bodyPr/>
          <a:lstStyle/>
          <a:p>
            <a:pPr>
              <a:defRPr/>
            </a:pPr>
            <a:r>
              <a:rPr lang="en-US" sz="3600" dirty="0" smtClean="0"/>
              <a:t>Leaks – continued </a:t>
            </a:r>
            <a:endParaRPr lang="en-US" sz="3600" dirty="0"/>
          </a:p>
        </p:txBody>
      </p:sp>
      <p:sp>
        <p:nvSpPr>
          <p:cNvPr id="18435" name="Content Placeholder 2"/>
          <p:cNvSpPr>
            <a:spLocks noGrp="1"/>
          </p:cNvSpPr>
          <p:nvPr>
            <p:ph idx="1"/>
          </p:nvPr>
        </p:nvSpPr>
        <p:spPr>
          <a:xfrm>
            <a:off x="331908" y="1449185"/>
            <a:ext cx="8106294" cy="4495800"/>
          </a:xfrm>
        </p:spPr>
        <p:txBody>
          <a:bodyPr/>
          <a:lstStyle/>
          <a:p>
            <a:r>
              <a:rPr lang="en-US" altLang="en-US" sz="2000" dirty="0" smtClean="0"/>
              <a:t>Although the CO</a:t>
            </a:r>
            <a:r>
              <a:rPr lang="en-US" altLang="en-US" sz="2000" baseline="-25000" dirty="0" smtClean="0"/>
              <a:t>2</a:t>
            </a:r>
            <a:r>
              <a:rPr lang="en-US" altLang="en-US" sz="2000" dirty="0" smtClean="0"/>
              <a:t> test is not used to determine if the stack exhaust gases are being pulled back into the barn when the fan fresh air intake vents are open, growers should be aware of the stack height relative to the top of the barn. </a:t>
            </a:r>
          </a:p>
          <a:p>
            <a:endParaRPr lang="en-US" altLang="en-US" sz="2000" dirty="0" smtClean="0"/>
          </a:p>
          <a:p>
            <a:r>
              <a:rPr lang="en-US" altLang="en-US" sz="2000" dirty="0" smtClean="0"/>
              <a:t>It is possible that exhaust gases could be pulled back into the barn when the vents are open even if the heat exchanger and other sources mentioned are not leaking. </a:t>
            </a:r>
          </a:p>
          <a:p>
            <a:endParaRPr lang="en-US" altLang="en-US" sz="2000" dirty="0" smtClean="0"/>
          </a:p>
          <a:p>
            <a:r>
              <a:rPr lang="en-US" altLang="en-US" sz="2000" dirty="0" smtClean="0"/>
              <a:t>This is especially the case during leaf drying when ventilation is typically at a maximum. The stack height should meet the minimum recommended height of </a:t>
            </a:r>
            <a:r>
              <a:rPr lang="en-US" altLang="en-US" sz="2000" u="sng" dirty="0" smtClean="0"/>
              <a:t>24 inches </a:t>
            </a:r>
            <a:r>
              <a:rPr lang="en-US" altLang="en-US" sz="2000" dirty="0" smtClean="0"/>
              <a:t>above the highest point of the barn roof. </a:t>
            </a:r>
          </a:p>
          <a:p>
            <a:endParaRPr lang="en-US" altLang="en-US" sz="2000" dirty="0" smtClean="0"/>
          </a:p>
        </p:txBody>
      </p:sp>
    </p:spTree>
    <p:extLst>
      <p:ext uri="{BB962C8B-B14F-4D97-AF65-F5344CB8AC3E}">
        <p14:creationId xmlns:p14="http://schemas.microsoft.com/office/powerpoint/2010/main" val="4562852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0635" y="593124"/>
            <a:ext cx="6122773" cy="780192"/>
          </a:xfrm>
        </p:spPr>
        <p:txBody>
          <a:bodyPr/>
          <a:lstStyle/>
          <a:p>
            <a:r>
              <a:rPr lang="en-US" dirty="0" smtClean="0"/>
              <a:t>Vaisala CO</a:t>
            </a:r>
            <a:r>
              <a:rPr lang="en-US" baseline="-25000" dirty="0" smtClean="0"/>
              <a:t>2</a:t>
            </a:r>
            <a:r>
              <a:rPr lang="en-US" dirty="0" smtClean="0"/>
              <a:t> Meter Update </a:t>
            </a:r>
            <a:endParaRPr lang="en-US" dirty="0"/>
          </a:p>
        </p:txBody>
      </p:sp>
      <p:sp>
        <p:nvSpPr>
          <p:cNvPr id="3" name="Content Placeholder 2"/>
          <p:cNvSpPr>
            <a:spLocks noGrp="1"/>
          </p:cNvSpPr>
          <p:nvPr>
            <p:ph idx="1"/>
          </p:nvPr>
        </p:nvSpPr>
        <p:spPr>
          <a:xfrm>
            <a:off x="441050" y="1282700"/>
            <a:ext cx="8554094" cy="4495800"/>
          </a:xfrm>
        </p:spPr>
        <p:txBody>
          <a:bodyPr/>
          <a:lstStyle/>
          <a:p>
            <a:r>
              <a:rPr lang="en-US" sz="2000" dirty="0" smtClean="0"/>
              <a:t>Vaisala GMT 222 unit has been replaced with Indigo 201 unit</a:t>
            </a:r>
          </a:p>
          <a:p>
            <a:pPr lvl="1"/>
            <a:r>
              <a:rPr lang="en-US" sz="1600" i="1" dirty="0" smtClean="0"/>
              <a:t>$464</a:t>
            </a:r>
          </a:p>
          <a:p>
            <a:pPr lvl="1"/>
            <a:r>
              <a:rPr lang="en-US" sz="1600" i="1" dirty="0" smtClean="0"/>
              <a:t>$150 (10 m (33 </a:t>
            </a:r>
            <a:r>
              <a:rPr lang="en-US" sz="1600" i="1" dirty="0" err="1" smtClean="0"/>
              <a:t>ft</a:t>
            </a:r>
            <a:r>
              <a:rPr lang="en-US" sz="1600" i="1" dirty="0" smtClean="0"/>
              <a:t>) cable for probe)</a:t>
            </a:r>
          </a:p>
          <a:p>
            <a:r>
              <a:rPr lang="en-US" sz="2000" dirty="0" smtClean="0"/>
              <a:t>Vaisala GMP 252 CO</a:t>
            </a:r>
            <a:r>
              <a:rPr lang="en-US" sz="2000" baseline="-25000" dirty="0" smtClean="0"/>
              <a:t>2</a:t>
            </a:r>
            <a:r>
              <a:rPr lang="en-US" sz="2000" dirty="0" smtClean="0"/>
              <a:t> probe for ppm measurements (0 - 2,000 ppm)</a:t>
            </a:r>
            <a:endParaRPr lang="en-US" sz="2000" dirty="0"/>
          </a:p>
          <a:p>
            <a:pPr lvl="1"/>
            <a:r>
              <a:rPr lang="en-US" sz="1600" i="1" dirty="0" smtClean="0"/>
              <a:t>$828</a:t>
            </a:r>
          </a:p>
          <a:p>
            <a:pPr lvl="1"/>
            <a:r>
              <a:rPr lang="en-US" sz="1600" i="1" dirty="0" smtClean="0"/>
              <a:t>$338 (probe recalibration)</a:t>
            </a:r>
          </a:p>
          <a:p>
            <a:r>
              <a:rPr lang="en-US" sz="2000" dirty="0" smtClean="0"/>
              <a:t>Total = $1,442 (meter, probe, cable)</a:t>
            </a:r>
          </a:p>
          <a:p>
            <a:r>
              <a:rPr lang="en-US" sz="2000" dirty="0" smtClean="0"/>
              <a:t>Indigo 80 (replaced GM70) portable CO</a:t>
            </a:r>
            <a:r>
              <a:rPr lang="en-US" sz="2000" baseline="-25000" dirty="0" smtClean="0"/>
              <a:t>2</a:t>
            </a:r>
            <a:r>
              <a:rPr lang="en-US" sz="2000" dirty="0" smtClean="0"/>
              <a:t> meter</a:t>
            </a:r>
          </a:p>
          <a:p>
            <a:pPr lvl="1"/>
            <a:r>
              <a:rPr lang="en-US" sz="1600" i="1" dirty="0" smtClean="0"/>
              <a:t>$1900 (w/o probe and cable)</a:t>
            </a:r>
          </a:p>
          <a:p>
            <a:r>
              <a:rPr lang="en-US" sz="2000" dirty="0" smtClean="0"/>
              <a:t>Vaisala will continue to support GMT 222 products for several years</a:t>
            </a:r>
          </a:p>
          <a:p>
            <a:r>
              <a:rPr lang="en-US" sz="2000" dirty="0" smtClean="0"/>
              <a:t>Two GM70 units are available and calibration maintained that can be used as needed by Agents or growers </a:t>
            </a:r>
          </a:p>
          <a:p>
            <a:endParaRPr lang="en-US" sz="2000" dirty="0" smtClean="0"/>
          </a:p>
        </p:txBody>
      </p:sp>
      <p:sp>
        <p:nvSpPr>
          <p:cNvPr id="4" name="Rectangle 3"/>
          <p:cNvSpPr/>
          <p:nvPr/>
        </p:nvSpPr>
        <p:spPr>
          <a:xfrm>
            <a:off x="4027715" y="5463646"/>
            <a:ext cx="4750525" cy="1169551"/>
          </a:xfrm>
          <a:prstGeom prst="rect">
            <a:avLst/>
          </a:prstGeom>
        </p:spPr>
        <p:txBody>
          <a:bodyPr wrap="square">
            <a:spAutoFit/>
          </a:bodyPr>
          <a:lstStyle/>
          <a:p>
            <a:r>
              <a:rPr lang="en-US" sz="1400" b="1" dirty="0">
                <a:solidFill>
                  <a:srgbClr val="222222"/>
                </a:solidFill>
                <a:latin typeface="Vaisala Sans"/>
              </a:rPr>
              <a:t>Rachel Falconer | Technical Inside </a:t>
            </a:r>
            <a:r>
              <a:rPr lang="en-US" sz="1400" b="1" dirty="0" smtClean="0">
                <a:solidFill>
                  <a:srgbClr val="222222"/>
                </a:solidFill>
                <a:latin typeface="Vaisala Sans"/>
              </a:rPr>
              <a:t>Sales</a:t>
            </a:r>
            <a:r>
              <a:rPr lang="en-US" sz="1400" dirty="0" smtClean="0">
                <a:solidFill>
                  <a:srgbClr val="222222"/>
                </a:solidFill>
                <a:latin typeface="Arial" panose="020B0604020202020204" pitchFamily="34" charset="0"/>
              </a:rPr>
              <a:t>, </a:t>
            </a:r>
            <a:r>
              <a:rPr lang="en-US" sz="1400" dirty="0" err="1" smtClean="0">
                <a:solidFill>
                  <a:srgbClr val="222222"/>
                </a:solidFill>
                <a:latin typeface="Vaisala Sans"/>
              </a:rPr>
              <a:t>Vaisala</a:t>
            </a:r>
            <a:r>
              <a:rPr lang="en-US" sz="1400" dirty="0" smtClean="0">
                <a:solidFill>
                  <a:srgbClr val="222222"/>
                </a:solidFill>
                <a:latin typeface="Vaisala Sans"/>
              </a:rPr>
              <a:t> </a:t>
            </a:r>
            <a:r>
              <a:rPr lang="en-US" sz="1400" dirty="0">
                <a:solidFill>
                  <a:srgbClr val="222222"/>
                </a:solidFill>
                <a:latin typeface="Vaisala Sans"/>
              </a:rPr>
              <a:t>Inc.</a:t>
            </a:r>
            <a:endParaRPr lang="en-US" sz="1400" dirty="0">
              <a:solidFill>
                <a:srgbClr val="222222"/>
              </a:solidFill>
              <a:latin typeface="Arial" panose="020B0604020202020204" pitchFamily="34" charset="0"/>
            </a:endParaRPr>
          </a:p>
          <a:p>
            <a:r>
              <a:rPr lang="en-US" sz="1400" dirty="0">
                <a:solidFill>
                  <a:srgbClr val="222222"/>
                </a:solidFill>
                <a:latin typeface="Vaisala Sans"/>
              </a:rPr>
              <a:t>Industrial Measurements Division – North America</a:t>
            </a:r>
            <a:endParaRPr lang="en-US" sz="1400" dirty="0">
              <a:solidFill>
                <a:srgbClr val="222222"/>
              </a:solidFill>
              <a:latin typeface="Arial" panose="020B0604020202020204" pitchFamily="34" charset="0"/>
            </a:endParaRPr>
          </a:p>
          <a:p>
            <a:r>
              <a:rPr lang="en-US" sz="1400" dirty="0">
                <a:solidFill>
                  <a:srgbClr val="222222"/>
                </a:solidFill>
                <a:latin typeface="Vaisala Sans"/>
              </a:rPr>
              <a:t>3 Van de </a:t>
            </a:r>
            <a:r>
              <a:rPr lang="en-US" sz="1400" dirty="0" err="1">
                <a:solidFill>
                  <a:srgbClr val="222222"/>
                </a:solidFill>
                <a:latin typeface="Vaisala Sans"/>
              </a:rPr>
              <a:t>Graaf</a:t>
            </a:r>
            <a:r>
              <a:rPr lang="en-US" sz="1400" dirty="0">
                <a:solidFill>
                  <a:srgbClr val="222222"/>
                </a:solidFill>
                <a:latin typeface="Vaisala Sans"/>
              </a:rPr>
              <a:t> Drive, Burlington, MA, 01803</a:t>
            </a:r>
            <a:endParaRPr lang="en-US" sz="1400" dirty="0">
              <a:solidFill>
                <a:srgbClr val="222222"/>
              </a:solidFill>
              <a:latin typeface="Arial" panose="020B0604020202020204" pitchFamily="34" charset="0"/>
            </a:endParaRPr>
          </a:p>
          <a:p>
            <a:r>
              <a:rPr lang="en-US" sz="1400" dirty="0">
                <a:solidFill>
                  <a:srgbClr val="222222"/>
                </a:solidFill>
                <a:latin typeface="Vaisala Sans"/>
              </a:rPr>
              <a:t>Email: </a:t>
            </a:r>
            <a:r>
              <a:rPr lang="en-US" sz="1400" dirty="0">
                <a:solidFill>
                  <a:srgbClr val="1155CC"/>
                </a:solidFill>
                <a:latin typeface="Vaisala Sans"/>
                <a:hlinkClick r:id="rId2"/>
              </a:rPr>
              <a:t>rachel.falconer@vaisala.com</a:t>
            </a:r>
            <a:endParaRPr lang="en-US" sz="1400" dirty="0">
              <a:solidFill>
                <a:srgbClr val="222222"/>
              </a:solidFill>
              <a:latin typeface="Arial" panose="020B0604020202020204" pitchFamily="34" charset="0"/>
            </a:endParaRPr>
          </a:p>
          <a:p>
            <a:r>
              <a:rPr lang="en-US" sz="1400" dirty="0">
                <a:solidFill>
                  <a:srgbClr val="222222"/>
                </a:solidFill>
                <a:latin typeface="Vaisala Sans"/>
              </a:rPr>
              <a:t>Tel (direct): 781-537-1051</a:t>
            </a:r>
            <a:endParaRPr lang="en-US" sz="1400" b="0" i="0" dirty="0">
              <a:solidFill>
                <a:srgbClr val="222222"/>
              </a:solidFill>
              <a:effectLst/>
              <a:latin typeface="Arial" panose="020B0604020202020204" pitchFamily="34" charset="0"/>
            </a:endParaRPr>
          </a:p>
        </p:txBody>
      </p:sp>
    </p:spTree>
    <p:extLst>
      <p:ext uri="{BB962C8B-B14F-4D97-AF65-F5344CB8AC3E}">
        <p14:creationId xmlns:p14="http://schemas.microsoft.com/office/powerpoint/2010/main" val="33078522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vaisala.com/sites/default/files/styles/product_main/public/images/PROD-GMP252-1280x960.jpg?itok=eG7uoJu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399" y="1256530"/>
            <a:ext cx="3302398" cy="265843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26695" y="3937609"/>
            <a:ext cx="3785560" cy="461665"/>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dirty="0" smtClean="0">
                <a:ln>
                  <a:noFill/>
                </a:ln>
                <a:solidFill>
                  <a:srgbClr val="FFFF00"/>
                </a:solidFill>
                <a:effectLst/>
                <a:latin typeface="Arial" pitchFamily="34" charset="0"/>
                <a:cs typeface="Arial" pitchFamily="34" charset="0"/>
                <a:hlinkClick r:id="rId3"/>
              </a:rPr>
              <a:t>http://www.vaisala.com/en/products/carbondioxide/Pages/GMP252.aspx</a:t>
            </a:r>
            <a:r>
              <a:rPr kumimoji="0" lang="en-US" altLang="en-US" sz="600" b="0" i="0" u="none" strike="noStrike" cap="none" normalizeH="0" dirty="0" smtClean="0">
                <a:ln>
                  <a:noFill/>
                </a:ln>
                <a:solidFill>
                  <a:srgbClr val="FFFF00"/>
                </a:solidFill>
                <a:effectLst/>
                <a:latin typeface="Arial" pitchFamily="34" charset="0"/>
                <a:cs typeface="Arial" pitchFamily="34" charset="0"/>
              </a:rPr>
              <a:t> </a:t>
            </a:r>
            <a:endParaRPr kumimoji="0" lang="en-US" altLang="en-US" sz="1800" b="0" i="0" u="none" strike="noStrike" cap="none" normalizeH="0" dirty="0" smtClean="0">
              <a:ln>
                <a:noFill/>
              </a:ln>
              <a:solidFill>
                <a:srgbClr val="FFFF00"/>
              </a:solidFill>
              <a:effectLst/>
              <a:latin typeface="Arial" pitchFamily="34" charset="0"/>
              <a:cs typeface="Arial" pitchFamily="34" charset="0"/>
            </a:endParaRPr>
          </a:p>
        </p:txBody>
      </p:sp>
      <p:sp>
        <p:nvSpPr>
          <p:cNvPr id="4" name="Rectangle 6"/>
          <p:cNvSpPr>
            <a:spLocks noChangeArrowheads="1"/>
          </p:cNvSpPr>
          <p:nvPr/>
        </p:nvSpPr>
        <p:spPr bwMode="auto">
          <a:xfrm>
            <a:off x="5622122" y="3937608"/>
            <a:ext cx="3687577" cy="461665"/>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FFFF00"/>
                </a:solidFill>
                <a:effectLst/>
                <a:latin typeface="Arial" pitchFamily="34" charset="0"/>
                <a:cs typeface="Arial" pitchFamily="34" charset="0"/>
                <a:hlinkClick r:id="rId4"/>
              </a:rPr>
              <a:t>http://www.vaisala.com/en/industrialmeasurements/products/accessories/Pages/Indigo-201.aspx</a:t>
            </a:r>
            <a:r>
              <a:rPr kumimoji="0" lang="en-US" altLang="en-US" sz="600" b="0" i="0" u="none" strike="noStrike" cap="none" normalizeH="0" baseline="0" dirty="0" smtClean="0">
                <a:ln>
                  <a:noFill/>
                </a:ln>
                <a:solidFill>
                  <a:srgbClr val="FFFF00"/>
                </a:solidFill>
                <a:effectLst/>
                <a:latin typeface="Arial" pitchFamily="34" charset="0"/>
                <a:cs typeface="Arial" pitchFamily="34" charset="0"/>
              </a:rPr>
              <a:t> </a:t>
            </a:r>
            <a:endParaRPr kumimoji="0" lang="en-US" altLang="en-US" sz="1800" b="0" i="0" u="none" strike="noStrike" cap="none" normalizeH="0" baseline="0" dirty="0" smtClean="0">
              <a:ln>
                <a:noFill/>
              </a:ln>
              <a:solidFill>
                <a:srgbClr val="FFFF00"/>
              </a:solidFill>
              <a:effectLst/>
              <a:latin typeface="Arial" pitchFamily="34" charset="0"/>
              <a:cs typeface="Arial" pitchFamily="34" charset="0"/>
            </a:endParaRPr>
          </a:p>
        </p:txBody>
      </p:sp>
      <p:sp>
        <p:nvSpPr>
          <p:cNvPr id="5" name="Rectangle 4"/>
          <p:cNvSpPr/>
          <p:nvPr/>
        </p:nvSpPr>
        <p:spPr>
          <a:xfrm>
            <a:off x="247975" y="669414"/>
            <a:ext cx="8896025" cy="523220"/>
          </a:xfrm>
          <a:prstGeom prst="rect">
            <a:avLst/>
          </a:prstGeom>
        </p:spPr>
        <p:txBody>
          <a:bodyPr wrap="none">
            <a:spAutoFit/>
          </a:bodyPr>
          <a:lstStyle/>
          <a:p>
            <a:r>
              <a:rPr lang="en-US" sz="2800" b="1" dirty="0">
                <a:solidFill>
                  <a:srgbClr val="000000"/>
                </a:solidFill>
                <a:latin typeface="Times New Roman" panose="02020603050405020304" pitchFamily="18" charset="0"/>
                <a:cs typeface="Times New Roman" panose="02020603050405020304" pitchFamily="18" charset="0"/>
              </a:rPr>
              <a:t>Vaisala </a:t>
            </a:r>
            <a:r>
              <a:rPr lang="en-US" sz="2800" b="1" dirty="0" smtClean="0">
                <a:solidFill>
                  <a:srgbClr val="000000"/>
                </a:solidFill>
                <a:latin typeface="Times New Roman" panose="02020603050405020304" pitchFamily="18" charset="0"/>
                <a:cs typeface="Times New Roman" panose="02020603050405020304" pitchFamily="18" charset="0"/>
              </a:rPr>
              <a:t>GMP 252 CO</a:t>
            </a:r>
            <a:r>
              <a:rPr lang="en-US" sz="2800" b="1" baseline="-25000" dirty="0" smtClean="0">
                <a:solidFill>
                  <a:srgbClr val="000000"/>
                </a:solidFill>
                <a:latin typeface="Times New Roman" panose="02020603050405020304" pitchFamily="18" charset="0"/>
                <a:cs typeface="Times New Roman" panose="02020603050405020304" pitchFamily="18" charset="0"/>
              </a:rPr>
              <a:t>2</a:t>
            </a:r>
            <a:r>
              <a:rPr lang="en-US" sz="2800" b="1" dirty="0" smtClean="0">
                <a:solidFill>
                  <a:srgbClr val="000000"/>
                </a:solidFill>
                <a:latin typeface="Times New Roman" panose="02020603050405020304" pitchFamily="18" charset="0"/>
                <a:cs typeface="Times New Roman" panose="02020603050405020304" pitchFamily="18" charset="0"/>
              </a:rPr>
              <a:t> Probe and Indigo-201Transmitter</a:t>
            </a:r>
            <a:endParaRPr lang="en-US" sz="2800" b="1" dirty="0">
              <a:solidFill>
                <a:srgbClr val="000000"/>
              </a:solidFill>
              <a:latin typeface="Times New Roman" panose="02020603050405020304" pitchFamily="18" charset="0"/>
              <a:cs typeface="Times New Roman" panose="02020603050405020304" pitchFamily="18" charset="0"/>
            </a:endParaRPr>
          </a:p>
        </p:txBody>
      </p:sp>
      <p:pic>
        <p:nvPicPr>
          <p:cNvPr id="10242" name="Picture 2" descr="https://store.vaisala.com/servlet/servlet.FileDownload?file=0152p00000790MGA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0088" y="1258311"/>
            <a:ext cx="3309721" cy="2679298"/>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s://store.vaisala.com/servlet/servlet.FileDownload?file=0152p00000790IMAA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30442" y="1876220"/>
            <a:ext cx="2067292" cy="167352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604085" y="1488353"/>
            <a:ext cx="2008563" cy="369332"/>
          </a:xfrm>
          <a:prstGeom prst="rect">
            <a:avLst/>
          </a:prstGeom>
          <a:noFill/>
        </p:spPr>
        <p:txBody>
          <a:bodyPr wrap="none" rtlCol="0">
            <a:spAutoFit/>
          </a:bodyPr>
          <a:lstStyle/>
          <a:p>
            <a:r>
              <a:rPr lang="en-US" dirty="0" smtClean="0"/>
              <a:t>10 m (32.8 </a:t>
            </a:r>
            <a:r>
              <a:rPr lang="en-US" dirty="0" err="1" smtClean="0"/>
              <a:t>ft</a:t>
            </a:r>
            <a:r>
              <a:rPr lang="en-US" dirty="0" smtClean="0"/>
              <a:t>) cable</a:t>
            </a:r>
            <a:endParaRPr lang="en-US" dirty="0"/>
          </a:p>
        </p:txBody>
      </p:sp>
    </p:spTree>
    <p:extLst>
      <p:ext uri="{BB962C8B-B14F-4D97-AF65-F5344CB8AC3E}">
        <p14:creationId xmlns:p14="http://schemas.microsoft.com/office/powerpoint/2010/main" val="22813755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807" y="595709"/>
            <a:ext cx="8229600" cy="597761"/>
          </a:xfrm>
        </p:spPr>
        <p:txBody>
          <a:bodyPr/>
          <a:lstStyle/>
          <a:p>
            <a:r>
              <a:rPr lang="en-US" sz="2800" dirty="0" err="1" smtClean="0"/>
              <a:t>Vaisala</a:t>
            </a:r>
            <a:r>
              <a:rPr lang="en-US" sz="2800" dirty="0" smtClean="0"/>
              <a:t> Calibration and Repairs Services</a:t>
            </a:r>
            <a:endParaRPr lang="en-US" sz="2800" dirty="0"/>
          </a:p>
        </p:txBody>
      </p:sp>
      <p:sp>
        <p:nvSpPr>
          <p:cNvPr id="3" name="Content Placeholder 2"/>
          <p:cNvSpPr>
            <a:spLocks noGrp="1"/>
          </p:cNvSpPr>
          <p:nvPr>
            <p:ph idx="1"/>
          </p:nvPr>
        </p:nvSpPr>
        <p:spPr>
          <a:xfrm>
            <a:off x="2292532" y="1150622"/>
            <a:ext cx="4672149" cy="520907"/>
          </a:xfrm>
        </p:spPr>
        <p:txBody>
          <a:bodyPr/>
          <a:lstStyle/>
          <a:p>
            <a:pPr marL="0" indent="0">
              <a:buNone/>
            </a:pPr>
            <a:r>
              <a:rPr lang="en-US" dirty="0" smtClean="0">
                <a:hlinkClick r:id="rId2"/>
              </a:rPr>
              <a:t>https://store.vaisala.com/en</a:t>
            </a:r>
            <a:endParaRPr lang="en-US" dirty="0"/>
          </a:p>
        </p:txBody>
      </p:sp>
      <p:pic>
        <p:nvPicPr>
          <p:cNvPr id="4" name="Picture 3"/>
          <p:cNvPicPr>
            <a:picLocks noChangeAspect="1"/>
          </p:cNvPicPr>
          <p:nvPr/>
        </p:nvPicPr>
        <p:blipFill>
          <a:blip r:embed="rId3"/>
          <a:stretch>
            <a:fillRect/>
          </a:stretch>
        </p:blipFill>
        <p:spPr>
          <a:xfrm>
            <a:off x="548640" y="1725127"/>
            <a:ext cx="8159932" cy="5099957"/>
          </a:xfrm>
          <a:prstGeom prst="rect">
            <a:avLst/>
          </a:prstGeom>
        </p:spPr>
      </p:pic>
      <p:sp>
        <p:nvSpPr>
          <p:cNvPr id="5" name="Oval 4"/>
          <p:cNvSpPr/>
          <p:nvPr/>
        </p:nvSpPr>
        <p:spPr>
          <a:xfrm>
            <a:off x="2499359" y="4754879"/>
            <a:ext cx="2072640" cy="1515292"/>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707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7197" y="469669"/>
            <a:ext cx="6248400" cy="1206500"/>
          </a:xfrm>
        </p:spPr>
        <p:txBody>
          <a:bodyPr/>
          <a:lstStyle/>
          <a:p>
            <a:pPr>
              <a:defRPr/>
            </a:pPr>
            <a:r>
              <a:rPr lang="en-US" sz="4000" dirty="0" smtClean="0">
                <a:effectLst>
                  <a:outerShdw blurRad="38100" dist="38100" dir="2700000" algn="tl">
                    <a:srgbClr val="000000">
                      <a:alpha val="43137"/>
                    </a:srgbClr>
                  </a:outerShdw>
                </a:effectLst>
              </a:rPr>
              <a:t>Barn Testing Overview</a:t>
            </a:r>
            <a:endParaRPr lang="en-US" sz="4000" dirty="0">
              <a:effectLst>
                <a:outerShdw blurRad="38100" dist="38100" dir="2700000" algn="tl">
                  <a:srgbClr val="000000">
                    <a:alpha val="43137"/>
                  </a:srgbClr>
                </a:outerShdw>
              </a:effectLst>
            </a:endParaRPr>
          </a:p>
        </p:txBody>
      </p:sp>
      <p:sp>
        <p:nvSpPr>
          <p:cNvPr id="5123" name="Content Placeholder 2"/>
          <p:cNvSpPr>
            <a:spLocks noGrp="1"/>
          </p:cNvSpPr>
          <p:nvPr>
            <p:ph idx="1"/>
          </p:nvPr>
        </p:nvSpPr>
        <p:spPr>
          <a:xfrm>
            <a:off x="473826" y="1465580"/>
            <a:ext cx="8462356" cy="4800600"/>
          </a:xfrm>
        </p:spPr>
        <p:txBody>
          <a:bodyPr/>
          <a:lstStyle/>
          <a:p>
            <a:r>
              <a:rPr lang="en-US" altLang="en-US" dirty="0" smtClean="0"/>
              <a:t>Flue-cured barn heating system integrity assessment</a:t>
            </a:r>
          </a:p>
          <a:p>
            <a:r>
              <a:rPr lang="en-US" altLang="en-US" dirty="0" smtClean="0"/>
              <a:t>Heating systems must be tested every 3 years for CO</a:t>
            </a:r>
            <a:r>
              <a:rPr lang="en-US" altLang="en-US" baseline="-25000" dirty="0" smtClean="0"/>
              <a:t>2</a:t>
            </a:r>
            <a:r>
              <a:rPr lang="en-US" altLang="en-US" dirty="0" smtClean="0"/>
              <a:t> emissions</a:t>
            </a:r>
          </a:p>
          <a:p>
            <a:r>
              <a:rPr lang="en-US" altLang="en-US" dirty="0" smtClean="0"/>
              <a:t>The cost and scheduling of testing is the responsibility of the grower</a:t>
            </a:r>
          </a:p>
          <a:p>
            <a:r>
              <a:rPr lang="en-US" altLang="en-US" dirty="0" smtClean="0"/>
              <a:t>Testing can be conducted by independent third-party companies or individual growers, but all entities testing barns for the US Tobacco GAP Program must attend a Cooperative Extension training </a:t>
            </a:r>
          </a:p>
          <a:p>
            <a:r>
              <a:rPr lang="en-US" altLang="en-US" dirty="0" smtClean="0"/>
              <a:t>Common testing procedure and reporting form </a:t>
            </a:r>
          </a:p>
          <a:p>
            <a:r>
              <a:rPr lang="en-US" altLang="en-US" dirty="0" smtClean="0"/>
              <a:t>Barn testing records are to be kept by the contract grower</a:t>
            </a:r>
          </a:p>
        </p:txBody>
      </p:sp>
    </p:spTree>
    <p:extLst>
      <p:ext uri="{BB962C8B-B14F-4D97-AF65-F5344CB8AC3E}">
        <p14:creationId xmlns:p14="http://schemas.microsoft.com/office/powerpoint/2010/main" val="1545061926"/>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050"/>
          <p:cNvSpPr>
            <a:spLocks noGrp="1" noChangeArrowheads="1"/>
          </p:cNvSpPr>
          <p:nvPr>
            <p:ph type="title"/>
          </p:nvPr>
        </p:nvSpPr>
        <p:spPr>
          <a:xfrm>
            <a:off x="626225" y="675670"/>
            <a:ext cx="8229600" cy="687618"/>
          </a:xfrm>
        </p:spPr>
        <p:txBody>
          <a:bodyPr/>
          <a:lstStyle/>
          <a:p>
            <a:pPr>
              <a:defRPr/>
            </a:pPr>
            <a:r>
              <a:rPr lang="en-US" sz="4000" dirty="0">
                <a:effectLst>
                  <a:outerShdw blurRad="38100" dist="38100" dir="2700000" algn="tl">
                    <a:srgbClr val="000000">
                      <a:alpha val="43137"/>
                    </a:srgbClr>
                  </a:outerShdw>
                </a:effectLst>
              </a:rPr>
              <a:t>TSNA Formation</a:t>
            </a:r>
          </a:p>
        </p:txBody>
      </p:sp>
      <p:sp>
        <p:nvSpPr>
          <p:cNvPr id="6147" name="Rectangle 2051"/>
          <p:cNvSpPr>
            <a:spLocks noGrp="1" noChangeArrowheads="1"/>
          </p:cNvSpPr>
          <p:nvPr>
            <p:ph type="body" idx="1"/>
          </p:nvPr>
        </p:nvSpPr>
        <p:spPr>
          <a:xfrm>
            <a:off x="626225" y="1461655"/>
            <a:ext cx="7772400" cy="4114800"/>
          </a:xfrm>
        </p:spPr>
        <p:txBody>
          <a:bodyPr/>
          <a:lstStyle/>
          <a:p>
            <a:r>
              <a:rPr lang="en-US" altLang="en-US" dirty="0" smtClean="0"/>
              <a:t>TSNA formation in flue-cured tobacco</a:t>
            </a:r>
          </a:p>
          <a:p>
            <a:pPr lvl="1"/>
            <a:r>
              <a:rPr lang="en-US" altLang="en-US" dirty="0" smtClean="0"/>
              <a:t>(1) Naturally occurring microbial process</a:t>
            </a:r>
          </a:p>
          <a:p>
            <a:pPr lvl="1"/>
            <a:r>
              <a:rPr lang="en-US" altLang="en-US" dirty="0" smtClean="0"/>
              <a:t>(2) Exposure to </a:t>
            </a:r>
            <a:r>
              <a:rPr lang="en-US" altLang="en-US" i="1" dirty="0" smtClean="0"/>
              <a:t>Nitrogen Oxide </a:t>
            </a:r>
            <a:r>
              <a:rPr lang="en-US" altLang="en-US" dirty="0" smtClean="0"/>
              <a:t>compounds from the combustion process react with alkaloids in the green leaf during the curing process</a:t>
            </a:r>
          </a:p>
          <a:p>
            <a:r>
              <a:rPr lang="en-US" altLang="en-US" dirty="0" smtClean="0"/>
              <a:t>Mechanism (2) &gt;&gt; (1)</a:t>
            </a:r>
          </a:p>
          <a:p>
            <a:pPr>
              <a:buFont typeface="Wingdings" panose="05000000000000000000" pitchFamily="2" charset="2"/>
              <a:buNone/>
            </a:pPr>
            <a:endParaRPr lang="en-US" altLang="en-US" sz="2800" dirty="0" smtClean="0"/>
          </a:p>
          <a:p>
            <a:pPr>
              <a:buFont typeface="Wingdings" panose="05000000000000000000" pitchFamily="2" charset="2"/>
              <a:buNone/>
            </a:pPr>
            <a:endParaRPr lang="en-US" altLang="en-US" sz="2800" dirty="0" smtClean="0"/>
          </a:p>
        </p:txBody>
      </p:sp>
    </p:spTree>
    <p:extLst>
      <p:ext uri="{BB962C8B-B14F-4D97-AF65-F5344CB8AC3E}">
        <p14:creationId xmlns:p14="http://schemas.microsoft.com/office/powerpoint/2010/main" val="20435464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219200" y="304800"/>
            <a:ext cx="7772400" cy="1295400"/>
          </a:xfrm>
        </p:spPr>
        <p:txBody>
          <a:bodyPr/>
          <a:lstStyle/>
          <a:p>
            <a:pPr>
              <a:defRPr/>
            </a:pPr>
            <a:r>
              <a:rPr lang="en-US" sz="4000" dirty="0" smtClean="0"/>
              <a:t>Why measure </a:t>
            </a:r>
            <a:r>
              <a:rPr lang="en-US" sz="4000" dirty="0"/>
              <a:t>CO</a:t>
            </a:r>
            <a:r>
              <a:rPr lang="en-US" sz="4000" baseline="-25000" dirty="0"/>
              <a:t>2</a:t>
            </a:r>
            <a:r>
              <a:rPr lang="en-US" sz="4000" dirty="0"/>
              <a:t>?</a:t>
            </a:r>
          </a:p>
        </p:txBody>
      </p:sp>
      <p:sp>
        <p:nvSpPr>
          <p:cNvPr id="7171" name="Rectangle 3"/>
          <p:cNvSpPr>
            <a:spLocks noGrp="1" noChangeArrowheads="1"/>
          </p:cNvSpPr>
          <p:nvPr>
            <p:ph type="body" idx="1"/>
          </p:nvPr>
        </p:nvSpPr>
        <p:spPr>
          <a:xfrm>
            <a:off x="518160" y="1528156"/>
            <a:ext cx="7772400" cy="4114800"/>
          </a:xfrm>
        </p:spPr>
        <p:txBody>
          <a:bodyPr/>
          <a:lstStyle/>
          <a:p>
            <a:pPr>
              <a:buSzPct val="105000"/>
            </a:pPr>
            <a:r>
              <a:rPr lang="en-US" altLang="en-US" dirty="0" smtClean="0"/>
              <a:t>Typical stack gas CO</a:t>
            </a:r>
            <a:r>
              <a:rPr lang="en-US" altLang="en-US" baseline="-25000" dirty="0" smtClean="0"/>
              <a:t>2</a:t>
            </a:r>
            <a:r>
              <a:rPr lang="en-US" altLang="en-US" dirty="0" smtClean="0"/>
              <a:t> levels &gt;&gt; 1 ppm</a:t>
            </a:r>
          </a:p>
          <a:p>
            <a:pPr lvl="1">
              <a:buSzPct val="105000"/>
            </a:pPr>
            <a:r>
              <a:rPr lang="en-US" altLang="en-US" dirty="0" smtClean="0"/>
              <a:t>10% to 13.5% (Actual) 	</a:t>
            </a:r>
            <a:r>
              <a:rPr lang="en-US" altLang="en-US" sz="1600" dirty="0" smtClean="0"/>
              <a:t>	</a:t>
            </a:r>
          </a:p>
          <a:p>
            <a:r>
              <a:rPr lang="en-US" altLang="en-US" dirty="0" smtClean="0"/>
              <a:t>Equipment cost and complexity</a:t>
            </a:r>
          </a:p>
          <a:p>
            <a:r>
              <a:rPr lang="en-US" altLang="en-US" dirty="0" smtClean="0"/>
              <a:t>Commercially available meters</a:t>
            </a:r>
          </a:p>
          <a:p>
            <a:r>
              <a:rPr lang="en-US" altLang="en-US" dirty="0" smtClean="0"/>
              <a:t>Simple and direct process </a:t>
            </a:r>
          </a:p>
          <a:p>
            <a:r>
              <a:rPr lang="en-US" altLang="en-US" dirty="0" smtClean="0"/>
              <a:t>Portable instrumentation</a:t>
            </a:r>
          </a:p>
          <a:p>
            <a:pPr>
              <a:buFont typeface="Wingdings" panose="05000000000000000000" pitchFamily="2" charset="2"/>
              <a:buNone/>
            </a:pPr>
            <a:endParaRPr lang="en-US" altLang="en-US" dirty="0" smtClean="0"/>
          </a:p>
        </p:txBody>
      </p:sp>
      <p:sp>
        <p:nvSpPr>
          <p:cNvPr id="49156" name="Text Box 4"/>
          <p:cNvSpPr txBox="1">
            <a:spLocks noChangeArrowheads="1"/>
          </p:cNvSpPr>
          <p:nvPr/>
        </p:nvSpPr>
        <p:spPr bwMode="auto">
          <a:xfrm>
            <a:off x="2362232" y="4565043"/>
            <a:ext cx="4779899"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US" sz="3200" b="1" dirty="0"/>
              <a:t>Typical Ambient CO</a:t>
            </a:r>
            <a:r>
              <a:rPr lang="en-US" sz="3200" b="1" baseline="-25000" dirty="0"/>
              <a:t>2</a:t>
            </a:r>
            <a:r>
              <a:rPr lang="en-US" sz="3200" b="1" dirty="0"/>
              <a:t> Levels</a:t>
            </a:r>
          </a:p>
          <a:p>
            <a:pPr algn="ctr">
              <a:defRPr/>
            </a:pPr>
            <a:r>
              <a:rPr lang="en-US" sz="3200" b="1" dirty="0"/>
              <a:t>300</a:t>
            </a:r>
            <a:r>
              <a:rPr lang="en-US" sz="2800" b="1" dirty="0"/>
              <a:t> </a:t>
            </a:r>
            <a:r>
              <a:rPr lang="en-US" sz="3200" b="1" dirty="0"/>
              <a:t>– 500 ppm </a:t>
            </a:r>
          </a:p>
        </p:txBody>
      </p:sp>
    </p:spTree>
    <p:extLst>
      <p:ext uri="{BB962C8B-B14F-4D97-AF65-F5344CB8AC3E}">
        <p14:creationId xmlns:p14="http://schemas.microsoft.com/office/powerpoint/2010/main" val="31323987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590550"/>
            <a:ext cx="8118475" cy="1206500"/>
          </a:xfrm>
        </p:spPr>
        <p:txBody>
          <a:bodyPr/>
          <a:lstStyle/>
          <a:p>
            <a:pPr algn="l">
              <a:defRPr/>
            </a:pPr>
            <a:r>
              <a:rPr lang="en-US" sz="3600" dirty="0" smtClean="0"/>
              <a:t>Step 1: Barn Testing Report Preliminary Information</a:t>
            </a:r>
            <a:endParaRPr lang="en-US" sz="3600" dirty="0"/>
          </a:p>
        </p:txBody>
      </p:sp>
      <p:sp>
        <p:nvSpPr>
          <p:cNvPr id="8195" name="Content Placeholder 2"/>
          <p:cNvSpPr>
            <a:spLocks noGrp="1"/>
          </p:cNvSpPr>
          <p:nvPr>
            <p:ph idx="1"/>
          </p:nvPr>
        </p:nvSpPr>
        <p:spPr>
          <a:xfrm>
            <a:off x="592974" y="1797050"/>
            <a:ext cx="7508875" cy="3198899"/>
          </a:xfrm>
        </p:spPr>
        <p:txBody>
          <a:bodyPr/>
          <a:lstStyle/>
          <a:p>
            <a:r>
              <a:rPr lang="en-US" altLang="en-US" dirty="0" smtClean="0"/>
              <a:t>Farmer or Farm name and address</a:t>
            </a:r>
          </a:p>
          <a:p>
            <a:r>
              <a:rPr lang="en-US" altLang="en-US" dirty="0" smtClean="0"/>
              <a:t>Location of barns</a:t>
            </a:r>
          </a:p>
          <a:p>
            <a:r>
              <a:rPr lang="en-US" altLang="en-US" dirty="0" smtClean="0"/>
              <a:t>Testing date</a:t>
            </a:r>
          </a:p>
          <a:p>
            <a:r>
              <a:rPr lang="en-US" altLang="en-US" dirty="0" smtClean="0"/>
              <a:t>Total number of barns to be tested</a:t>
            </a:r>
          </a:p>
          <a:p>
            <a:r>
              <a:rPr lang="en-US" altLang="en-US" dirty="0" smtClean="0"/>
              <a:t>Testing entity company name or individual name</a:t>
            </a:r>
          </a:p>
          <a:p>
            <a:r>
              <a:rPr lang="en-US" altLang="en-US" dirty="0" smtClean="0"/>
              <a:t>CO</a:t>
            </a:r>
            <a:r>
              <a:rPr lang="en-US" altLang="en-US" baseline="-25000" dirty="0" smtClean="0"/>
              <a:t>2</a:t>
            </a:r>
            <a:r>
              <a:rPr lang="en-US" altLang="en-US" dirty="0" smtClean="0"/>
              <a:t> probe serial number and calibration information </a:t>
            </a:r>
          </a:p>
          <a:p>
            <a:r>
              <a:rPr lang="en-US" altLang="en-US" dirty="0" smtClean="0"/>
              <a:t>Barn ID numbers</a:t>
            </a:r>
          </a:p>
          <a:p>
            <a:endParaRPr lang="en-US" altLang="en-US" dirty="0" smtClean="0"/>
          </a:p>
        </p:txBody>
      </p:sp>
      <p:sp>
        <p:nvSpPr>
          <p:cNvPr id="8196" name="TextBox 3"/>
          <p:cNvSpPr txBox="1">
            <a:spLocks noChangeArrowheads="1"/>
          </p:cNvSpPr>
          <p:nvPr/>
        </p:nvSpPr>
        <p:spPr bwMode="auto">
          <a:xfrm>
            <a:off x="1412079" y="5099050"/>
            <a:ext cx="68183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1"/>
              </a:buClr>
              <a:buChar char="•"/>
              <a:defRPr sz="2400">
                <a:solidFill>
                  <a:schemeClr val="tx1"/>
                </a:solidFill>
                <a:latin typeface="Times New Roman" panose="02020603050405020304" pitchFamily="18" charset="0"/>
              </a:defRPr>
            </a:lvl1pPr>
            <a:lvl2pPr marL="742950" indent="-285750" eaLnBrk="0" hangingPunct="0">
              <a:spcBef>
                <a:spcPct val="20000"/>
              </a:spcBef>
              <a:buClr>
                <a:schemeClr val="tx1"/>
              </a:buClr>
              <a:buSzPct val="85000"/>
              <a:buChar char="–"/>
              <a:defRPr sz="2400">
                <a:solidFill>
                  <a:schemeClr val="tx1"/>
                </a:solidFill>
                <a:latin typeface="Times New Roman" panose="02020603050405020304" pitchFamily="18" charset="0"/>
              </a:defRPr>
            </a:lvl2pPr>
            <a:lvl3pPr marL="1143000" indent="-228600" eaLnBrk="0" hangingPunct="0">
              <a:spcBef>
                <a:spcPct val="20000"/>
              </a:spcBef>
              <a:buClr>
                <a:schemeClr val="tx1"/>
              </a:buClr>
              <a:buSzPct val="85000"/>
              <a:buChar char="•"/>
              <a:defRPr sz="2400">
                <a:solidFill>
                  <a:schemeClr val="tx1"/>
                </a:solidFill>
                <a:latin typeface="Times New Roman" panose="02020603050405020304" pitchFamily="18" charset="0"/>
              </a:defRPr>
            </a:lvl3pPr>
            <a:lvl4pPr marL="1600200" indent="-228600" eaLnBrk="0" hangingPunct="0">
              <a:spcBef>
                <a:spcPct val="20000"/>
              </a:spcBef>
              <a:buClr>
                <a:schemeClr val="tx1"/>
              </a:buClr>
              <a:buSzPct val="85000"/>
              <a:buChar char="–"/>
              <a:defRPr sz="2000">
                <a:solidFill>
                  <a:schemeClr val="tx1"/>
                </a:solidFill>
                <a:latin typeface="Times New Roman" panose="02020603050405020304" pitchFamily="18" charset="0"/>
              </a:defRPr>
            </a:lvl4pPr>
            <a:lvl5pPr marL="2057400" indent="-228600" eaLnBrk="0" hangingPunct="0">
              <a:spcBef>
                <a:spcPct val="20000"/>
              </a:spcBef>
              <a:buClr>
                <a:schemeClr val="tx1"/>
              </a:buClr>
              <a:buSzPct val="8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en-US" altLang="en-US" sz="2000" dirty="0"/>
              <a:t>If barns are tested at multiple locations for an individual farm </a:t>
            </a:r>
          </a:p>
          <a:p>
            <a:pPr eaLnBrk="1" hangingPunct="1">
              <a:spcBef>
                <a:spcPct val="0"/>
              </a:spcBef>
              <a:buClrTx/>
              <a:buFontTx/>
              <a:buNone/>
            </a:pPr>
            <a:r>
              <a:rPr lang="en-US" altLang="en-US" sz="2000" dirty="0"/>
              <a:t>then separate reports should be completed to record the location</a:t>
            </a:r>
          </a:p>
          <a:p>
            <a:pPr eaLnBrk="1" hangingPunct="1">
              <a:spcBef>
                <a:spcPct val="0"/>
              </a:spcBef>
              <a:buClrTx/>
              <a:buFontTx/>
              <a:buNone/>
            </a:pPr>
            <a:r>
              <a:rPr lang="en-US" altLang="en-US" sz="2000" dirty="0"/>
              <a:t>of the barns. </a:t>
            </a:r>
          </a:p>
        </p:txBody>
      </p:sp>
    </p:spTree>
    <p:extLst>
      <p:ext uri="{BB962C8B-B14F-4D97-AF65-F5344CB8AC3E}">
        <p14:creationId xmlns:p14="http://schemas.microsoft.com/office/powerpoint/2010/main" val="481439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2172"/>
            <a:ext cx="8229600" cy="803996"/>
          </a:xfrm>
        </p:spPr>
        <p:txBody>
          <a:bodyPr/>
          <a:lstStyle/>
          <a:p>
            <a:pPr>
              <a:defRPr/>
            </a:pPr>
            <a:r>
              <a:rPr lang="en-US" sz="3600" dirty="0" smtClean="0"/>
              <a:t>Step 2: Barn Settings</a:t>
            </a:r>
            <a:endParaRPr lang="en-US" sz="3600" dirty="0"/>
          </a:p>
        </p:txBody>
      </p:sp>
      <p:sp>
        <p:nvSpPr>
          <p:cNvPr id="3" name="Content Placeholder 2"/>
          <p:cNvSpPr>
            <a:spLocks noGrp="1"/>
          </p:cNvSpPr>
          <p:nvPr>
            <p:ph idx="1"/>
          </p:nvPr>
        </p:nvSpPr>
        <p:spPr>
          <a:xfrm>
            <a:off x="817562" y="1598815"/>
            <a:ext cx="7508875" cy="4495800"/>
          </a:xfrm>
        </p:spPr>
        <p:txBody>
          <a:bodyPr/>
          <a:lstStyle/>
          <a:p>
            <a:pPr marL="0" indent="0">
              <a:buFontTx/>
              <a:buNone/>
              <a:defRPr/>
            </a:pPr>
            <a:r>
              <a:rPr lang="en-US" dirty="0" smtClean="0"/>
              <a:t>Prior to conducting the initial measurements, make sure:</a:t>
            </a:r>
          </a:p>
          <a:p>
            <a:pPr>
              <a:defRPr/>
            </a:pPr>
            <a:r>
              <a:rPr lang="en-US" dirty="0" smtClean="0"/>
              <a:t>Barn </a:t>
            </a:r>
            <a:r>
              <a:rPr lang="en-US" dirty="0"/>
              <a:t>is at ambient (outside) temperature and </a:t>
            </a:r>
            <a:r>
              <a:rPr lang="en-US" dirty="0" smtClean="0"/>
              <a:t>empty.</a:t>
            </a:r>
          </a:p>
          <a:p>
            <a:pPr>
              <a:defRPr/>
            </a:pPr>
            <a:r>
              <a:rPr lang="en-US" dirty="0" smtClean="0"/>
              <a:t>Fan </a:t>
            </a:r>
            <a:r>
              <a:rPr lang="en-US" dirty="0"/>
              <a:t>is ON </a:t>
            </a:r>
          </a:p>
          <a:p>
            <a:pPr>
              <a:defRPr/>
            </a:pPr>
            <a:r>
              <a:rPr lang="en-US" dirty="0"/>
              <a:t>Heat is OFF</a:t>
            </a:r>
          </a:p>
          <a:p>
            <a:pPr>
              <a:defRPr/>
            </a:pPr>
            <a:r>
              <a:rPr lang="en-US" dirty="0"/>
              <a:t>Fresh</a:t>
            </a:r>
            <a:r>
              <a:rPr lang="en-US" b="1" dirty="0"/>
              <a:t> air dampers</a:t>
            </a:r>
            <a:r>
              <a:rPr lang="en-US" dirty="0"/>
              <a:t> are </a:t>
            </a:r>
            <a:r>
              <a:rPr lang="en-US" b="1" u="sng" dirty="0"/>
              <a:t>CLOSED</a:t>
            </a:r>
            <a:r>
              <a:rPr lang="en-US" dirty="0"/>
              <a:t>. </a:t>
            </a:r>
          </a:p>
          <a:p>
            <a:pPr>
              <a:defRPr/>
            </a:pPr>
            <a:endParaRPr lang="en-US" dirty="0"/>
          </a:p>
        </p:txBody>
      </p:sp>
    </p:spTree>
    <p:extLst>
      <p:ext uri="{BB962C8B-B14F-4D97-AF65-F5344CB8AC3E}">
        <p14:creationId xmlns:p14="http://schemas.microsoft.com/office/powerpoint/2010/main" val="9560466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1118"/>
            <a:ext cx="8229600" cy="537989"/>
          </a:xfrm>
        </p:spPr>
        <p:txBody>
          <a:bodyPr/>
          <a:lstStyle/>
          <a:p>
            <a:pPr>
              <a:defRPr/>
            </a:pPr>
            <a:r>
              <a:rPr lang="en-US" sz="3600" dirty="0" smtClean="0"/>
              <a:t>Step 3: Conducting the Barn Test</a:t>
            </a:r>
            <a:endParaRPr lang="en-US" sz="3600" dirty="0"/>
          </a:p>
        </p:txBody>
      </p:sp>
      <p:sp>
        <p:nvSpPr>
          <p:cNvPr id="10243" name="Content Placeholder 2"/>
          <p:cNvSpPr>
            <a:spLocks noGrp="1"/>
          </p:cNvSpPr>
          <p:nvPr>
            <p:ph idx="1"/>
          </p:nvPr>
        </p:nvSpPr>
        <p:spPr>
          <a:xfrm>
            <a:off x="457200" y="1341120"/>
            <a:ext cx="8337665" cy="4495800"/>
          </a:xfrm>
        </p:spPr>
        <p:txBody>
          <a:bodyPr/>
          <a:lstStyle/>
          <a:p>
            <a:r>
              <a:rPr lang="en-US" altLang="en-US" dirty="0" smtClean="0"/>
              <a:t>Leave the fan ON</a:t>
            </a:r>
          </a:p>
          <a:p>
            <a:r>
              <a:rPr lang="en-US" altLang="en-US" dirty="0" smtClean="0"/>
              <a:t>Record the initial (ambient) CO</a:t>
            </a:r>
            <a:r>
              <a:rPr lang="en-US" altLang="en-US" baseline="-25000" dirty="0" smtClean="0"/>
              <a:t>2 </a:t>
            </a:r>
            <a:r>
              <a:rPr lang="en-US" altLang="en-US" dirty="0" smtClean="0"/>
              <a:t>level inside the barn</a:t>
            </a:r>
          </a:p>
          <a:p>
            <a:r>
              <a:rPr lang="en-US" altLang="en-US" dirty="0" smtClean="0"/>
              <a:t>Advance the thermostat 20</a:t>
            </a:r>
            <a:r>
              <a:rPr lang="en-US" altLang="en-US" baseline="30000" dirty="0" smtClean="0"/>
              <a:t>o</a:t>
            </a:r>
            <a:r>
              <a:rPr lang="en-US" altLang="en-US" dirty="0" smtClean="0"/>
              <a:t> to 30</a:t>
            </a:r>
            <a:r>
              <a:rPr lang="en-US" altLang="en-US" baseline="30000" dirty="0" smtClean="0"/>
              <a:t>o</a:t>
            </a:r>
            <a:r>
              <a:rPr lang="en-US" altLang="en-US" dirty="0" smtClean="0"/>
              <a:t>F above the ambient air temperature to ensure the burner will run continuously for 10 minutes. </a:t>
            </a:r>
          </a:p>
          <a:p>
            <a:pPr lvl="1"/>
            <a:r>
              <a:rPr lang="en-US" altLang="en-US" sz="2000" i="1" dirty="0" smtClean="0"/>
              <a:t>Depending on the ambient temperature, the thermostat set point above ambient that will result in the burner operating continuously for 10 minutes may be less than 20</a:t>
            </a:r>
            <a:r>
              <a:rPr lang="en-US" altLang="en-US" sz="2000" i="1" baseline="30000" dirty="0" smtClean="0"/>
              <a:t>o</a:t>
            </a:r>
            <a:r>
              <a:rPr lang="en-US" altLang="en-US" sz="2000" i="1" dirty="0" smtClean="0"/>
              <a:t>F. </a:t>
            </a:r>
          </a:p>
          <a:p>
            <a:r>
              <a:rPr lang="en-US" altLang="en-US" dirty="0" smtClean="0"/>
              <a:t>Continue to monitor the levels for approximately 10 minutes after the burner ignites and record the final (10 minute) CO</a:t>
            </a:r>
            <a:r>
              <a:rPr lang="en-US" altLang="en-US" baseline="-25000" dirty="0" smtClean="0"/>
              <a:t>2</a:t>
            </a:r>
            <a:r>
              <a:rPr lang="en-US" altLang="en-US" dirty="0" smtClean="0"/>
              <a:t> measurement. </a:t>
            </a:r>
          </a:p>
          <a:p>
            <a:endParaRPr lang="en-US" altLang="en-US" dirty="0" smtClean="0"/>
          </a:p>
        </p:txBody>
      </p:sp>
    </p:spTree>
    <p:extLst>
      <p:ext uri="{BB962C8B-B14F-4D97-AF65-F5344CB8AC3E}">
        <p14:creationId xmlns:p14="http://schemas.microsoft.com/office/powerpoint/2010/main" val="31894104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04553"/>
            <a:ext cx="7508875" cy="1206500"/>
          </a:xfrm>
        </p:spPr>
        <p:txBody>
          <a:bodyPr/>
          <a:lstStyle/>
          <a:p>
            <a:pPr>
              <a:defRPr/>
            </a:pPr>
            <a:r>
              <a:rPr lang="en-US" sz="3600" dirty="0" smtClean="0"/>
              <a:t>Step 4: Heat </a:t>
            </a:r>
            <a:r>
              <a:rPr lang="en-US" sz="3600" dirty="0"/>
              <a:t>E</a:t>
            </a:r>
            <a:r>
              <a:rPr lang="en-US" sz="3600" dirty="0" smtClean="0"/>
              <a:t>xchanger Status</a:t>
            </a:r>
            <a:endParaRPr lang="en-US" sz="3600" dirty="0"/>
          </a:p>
        </p:txBody>
      </p:sp>
      <p:sp>
        <p:nvSpPr>
          <p:cNvPr id="11267" name="Content Placeholder 2"/>
          <p:cNvSpPr>
            <a:spLocks noGrp="1"/>
          </p:cNvSpPr>
          <p:nvPr>
            <p:ph idx="1"/>
          </p:nvPr>
        </p:nvSpPr>
        <p:spPr>
          <a:xfrm>
            <a:off x="236913" y="1455608"/>
            <a:ext cx="8414962" cy="3733800"/>
          </a:xfrm>
        </p:spPr>
        <p:txBody>
          <a:bodyPr/>
          <a:lstStyle/>
          <a:p>
            <a:r>
              <a:rPr lang="en-US" altLang="en-US" dirty="0" smtClean="0"/>
              <a:t>Calculate the difference between the barn initial (ambient) CO</a:t>
            </a:r>
            <a:r>
              <a:rPr lang="en-US" altLang="en-US" baseline="-25000" dirty="0" smtClean="0"/>
              <a:t>2</a:t>
            </a:r>
            <a:r>
              <a:rPr lang="en-US" altLang="en-US" dirty="0" smtClean="0"/>
              <a:t> level and the final (10 minute) CO</a:t>
            </a:r>
            <a:r>
              <a:rPr lang="en-US" altLang="en-US" baseline="-25000" dirty="0" smtClean="0"/>
              <a:t>2</a:t>
            </a:r>
            <a:r>
              <a:rPr lang="en-US" altLang="en-US" dirty="0" smtClean="0"/>
              <a:t> measurement. </a:t>
            </a:r>
            <a:endParaRPr lang="en-US" altLang="en-US" sz="1800" dirty="0" smtClean="0"/>
          </a:p>
          <a:p>
            <a:pPr lvl="1"/>
            <a:r>
              <a:rPr lang="en-US" altLang="en-US" dirty="0" smtClean="0"/>
              <a:t>If the difference measured is LESS than 200 ppm, the heat exchanger status is PASS.</a:t>
            </a:r>
            <a:endParaRPr lang="en-US" altLang="en-US" sz="1600" dirty="0" smtClean="0"/>
          </a:p>
          <a:p>
            <a:pPr lvl="1"/>
            <a:r>
              <a:rPr lang="en-US" altLang="en-US" dirty="0" smtClean="0"/>
              <a:t>If the difference measured is GREATER than 200 ppm, the heat exchanger status is FAIL and must be retested after repairs are made.</a:t>
            </a:r>
            <a:endParaRPr lang="en-US" altLang="en-US" sz="1600" dirty="0" smtClean="0"/>
          </a:p>
          <a:p>
            <a:r>
              <a:rPr lang="en-US" altLang="en-US" dirty="0" smtClean="0"/>
              <a:t>Barns with a FAIL status must both be repaired and retested or removed from service.</a:t>
            </a:r>
            <a:endParaRPr lang="en-US" altLang="en-US" sz="1800" dirty="0" smtClean="0"/>
          </a:p>
          <a:p>
            <a:endParaRPr lang="en-US" altLang="en-US" dirty="0" smtClean="0"/>
          </a:p>
        </p:txBody>
      </p:sp>
      <p:sp>
        <p:nvSpPr>
          <p:cNvPr id="11268" name="TextBox 3"/>
          <p:cNvSpPr txBox="1">
            <a:spLocks noChangeArrowheads="1"/>
          </p:cNvSpPr>
          <p:nvPr/>
        </p:nvSpPr>
        <p:spPr bwMode="auto">
          <a:xfrm>
            <a:off x="973137" y="5219109"/>
            <a:ext cx="7848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Char char="•"/>
              <a:defRPr sz="2400">
                <a:solidFill>
                  <a:schemeClr val="tx1"/>
                </a:solidFill>
                <a:latin typeface="Times New Roman" panose="02020603050405020304" pitchFamily="18" charset="0"/>
              </a:defRPr>
            </a:lvl1pPr>
            <a:lvl2pPr marL="742950" indent="-285750" eaLnBrk="0" hangingPunct="0">
              <a:spcBef>
                <a:spcPct val="20000"/>
              </a:spcBef>
              <a:buClr>
                <a:schemeClr val="tx1"/>
              </a:buClr>
              <a:buSzPct val="85000"/>
              <a:buChar char="–"/>
              <a:defRPr sz="2400">
                <a:solidFill>
                  <a:schemeClr val="tx1"/>
                </a:solidFill>
                <a:latin typeface="Times New Roman" panose="02020603050405020304" pitchFamily="18" charset="0"/>
              </a:defRPr>
            </a:lvl2pPr>
            <a:lvl3pPr marL="1143000" indent="-228600" eaLnBrk="0" hangingPunct="0">
              <a:spcBef>
                <a:spcPct val="20000"/>
              </a:spcBef>
              <a:buClr>
                <a:schemeClr val="tx1"/>
              </a:buClr>
              <a:buSzPct val="85000"/>
              <a:buChar char="•"/>
              <a:defRPr sz="2400">
                <a:solidFill>
                  <a:schemeClr val="tx1"/>
                </a:solidFill>
                <a:latin typeface="Times New Roman" panose="02020603050405020304" pitchFamily="18" charset="0"/>
              </a:defRPr>
            </a:lvl3pPr>
            <a:lvl4pPr marL="1600200" indent="-228600" eaLnBrk="0" hangingPunct="0">
              <a:spcBef>
                <a:spcPct val="20000"/>
              </a:spcBef>
              <a:buClr>
                <a:schemeClr val="tx1"/>
              </a:buClr>
              <a:buSzPct val="85000"/>
              <a:buChar char="–"/>
              <a:defRPr sz="2000">
                <a:solidFill>
                  <a:schemeClr val="tx1"/>
                </a:solidFill>
                <a:latin typeface="Times New Roman" panose="02020603050405020304" pitchFamily="18" charset="0"/>
              </a:defRPr>
            </a:lvl4pPr>
            <a:lvl5pPr marL="2057400" indent="-228600" eaLnBrk="0" hangingPunct="0">
              <a:spcBef>
                <a:spcPct val="20000"/>
              </a:spcBef>
              <a:buClr>
                <a:schemeClr val="tx1"/>
              </a:buClr>
              <a:buSzPct val="8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en-US" altLang="en-US" sz="2000" b="1" dirty="0"/>
              <a:t>Results of the barn testing along with a copy of the CO</a:t>
            </a:r>
            <a:r>
              <a:rPr lang="en-US" altLang="en-US" sz="2000" b="1" baseline="-25000" dirty="0"/>
              <a:t>2</a:t>
            </a:r>
            <a:r>
              <a:rPr lang="en-US" altLang="en-US" sz="2000" b="1" dirty="0"/>
              <a:t> probe calibration are to be left with the grower. </a:t>
            </a:r>
          </a:p>
        </p:txBody>
      </p:sp>
    </p:spTree>
    <p:extLst>
      <p:ext uri="{BB962C8B-B14F-4D97-AF65-F5344CB8AC3E}">
        <p14:creationId xmlns:p14="http://schemas.microsoft.com/office/powerpoint/2010/main" val="41686573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327" y="592542"/>
            <a:ext cx="8229600" cy="471487"/>
          </a:xfrm>
        </p:spPr>
        <p:txBody>
          <a:bodyPr/>
          <a:lstStyle/>
          <a:p>
            <a:pPr>
              <a:defRPr/>
            </a:pPr>
            <a:r>
              <a:rPr lang="en-US" sz="3600" dirty="0" smtClean="0"/>
              <a:t>Barn Testing Notes:</a:t>
            </a:r>
            <a:endParaRPr lang="en-US" sz="3600" dirty="0"/>
          </a:p>
        </p:txBody>
      </p:sp>
      <p:sp>
        <p:nvSpPr>
          <p:cNvPr id="12291" name="Content Placeholder 2"/>
          <p:cNvSpPr>
            <a:spLocks noGrp="1"/>
          </p:cNvSpPr>
          <p:nvPr>
            <p:ph idx="1"/>
          </p:nvPr>
        </p:nvSpPr>
        <p:spPr>
          <a:xfrm>
            <a:off x="238402" y="1199804"/>
            <a:ext cx="8664057" cy="4495800"/>
          </a:xfrm>
        </p:spPr>
        <p:txBody>
          <a:bodyPr/>
          <a:lstStyle/>
          <a:p>
            <a:r>
              <a:rPr lang="en-US" altLang="en-US" sz="2200" dirty="0" smtClean="0"/>
              <a:t>Allow the CO</a:t>
            </a:r>
            <a:r>
              <a:rPr lang="en-US" altLang="en-US" sz="2200" baseline="-25000" dirty="0" smtClean="0"/>
              <a:t>2</a:t>
            </a:r>
            <a:r>
              <a:rPr lang="en-US" altLang="en-US" sz="2200" dirty="0" smtClean="0"/>
              <a:t> meter to warm up for approximately 5 minutes initially. </a:t>
            </a:r>
          </a:p>
          <a:p>
            <a:r>
              <a:rPr lang="en-US" altLang="en-US" sz="2200" dirty="0" smtClean="0"/>
              <a:t>Observe the maximum operating environment temperature specified by the CO</a:t>
            </a:r>
            <a:r>
              <a:rPr lang="en-US" altLang="en-US" sz="2200" baseline="-25000" dirty="0" smtClean="0"/>
              <a:t>2</a:t>
            </a:r>
            <a:r>
              <a:rPr lang="en-US" altLang="en-US" sz="2200" dirty="0" smtClean="0"/>
              <a:t> meter manufacturer. This typically ranges from 120</a:t>
            </a:r>
            <a:r>
              <a:rPr lang="en-US" altLang="en-US" sz="2200" baseline="30000" dirty="0" smtClean="0"/>
              <a:t>o</a:t>
            </a:r>
            <a:r>
              <a:rPr lang="en-US" altLang="en-US" sz="2200" dirty="0" smtClean="0"/>
              <a:t>F to 140</a:t>
            </a:r>
            <a:r>
              <a:rPr lang="en-US" altLang="en-US" sz="2200" baseline="30000" dirty="0" smtClean="0"/>
              <a:t>o</a:t>
            </a:r>
            <a:r>
              <a:rPr lang="en-US" altLang="en-US" sz="2200" dirty="0" smtClean="0"/>
              <a:t>F. The meter probe may be placed inside the barn through the front exhaust vent or, if available, access doors at the rear of the barn.  </a:t>
            </a:r>
          </a:p>
          <a:p>
            <a:r>
              <a:rPr lang="en-US" altLang="en-US" sz="2200" dirty="0" smtClean="0"/>
              <a:t>Typical ambient CO</a:t>
            </a:r>
            <a:r>
              <a:rPr lang="en-US" altLang="en-US" sz="2200" baseline="-25000" dirty="0" smtClean="0"/>
              <a:t>2</a:t>
            </a:r>
            <a:r>
              <a:rPr lang="en-US" altLang="en-US" sz="2200" dirty="0" smtClean="0"/>
              <a:t> levels range from 300 ppm to 500 ppm. Ambient readings outside this range may indicate a faulty CO</a:t>
            </a:r>
            <a:r>
              <a:rPr lang="en-US" altLang="en-US" sz="2200" baseline="-25000" dirty="0" smtClean="0"/>
              <a:t>2</a:t>
            </a:r>
            <a:r>
              <a:rPr lang="en-US" altLang="en-US" sz="2200" dirty="0" smtClean="0"/>
              <a:t> probe or instrument error.</a:t>
            </a:r>
          </a:p>
          <a:p>
            <a:r>
              <a:rPr lang="en-US" altLang="en-US" sz="2200" dirty="0" smtClean="0"/>
              <a:t>If the CO</a:t>
            </a:r>
            <a:r>
              <a:rPr lang="en-US" altLang="en-US" sz="2200" baseline="-25000" dirty="0" smtClean="0"/>
              <a:t>2</a:t>
            </a:r>
            <a:r>
              <a:rPr lang="en-US" altLang="en-US" sz="2200" dirty="0" smtClean="0"/>
              <a:t> level increase exceeds 200 ppm prior to the burner operating for 10 minutes continuously, the procedure may be stopped and the barn status listed as FAIL.</a:t>
            </a:r>
          </a:p>
          <a:p>
            <a:endParaRPr lang="en-US" altLang="en-US" sz="2200" dirty="0" smtClean="0"/>
          </a:p>
        </p:txBody>
      </p:sp>
    </p:spTree>
    <p:extLst>
      <p:ext uri="{BB962C8B-B14F-4D97-AF65-F5344CB8AC3E}">
        <p14:creationId xmlns:p14="http://schemas.microsoft.com/office/powerpoint/2010/main" val="4260119959"/>
      </p:ext>
    </p:extLst>
  </p:cSld>
  <p:clrMapOvr>
    <a:masterClrMapping/>
  </p:clrMapOvr>
  <p:timing>
    <p:tnLst>
      <p:par>
        <p:cTn id="1" dur="indefinite" restart="never" nodeType="tmRoot"/>
      </p:par>
    </p:tnLst>
  </p:timing>
</p:sld>
</file>

<file path=ppt/theme/theme1.xml><?xml version="1.0" encoding="utf-8"?>
<a:theme xmlns:a="http://schemas.openxmlformats.org/drawingml/2006/main" name="NCStateExtension_PowerPoint-Template_RedHeader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NCStateExtension_PowerPoint-Template_RedHeader (2)</Template>
  <TotalTime>3282</TotalTime>
  <Words>1191</Words>
  <Application>Microsoft Office PowerPoint</Application>
  <PresentationFormat>On-screen Show (4:3)</PresentationFormat>
  <Paragraphs>117</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ＭＳ Ｐゴシック</vt:lpstr>
      <vt:lpstr>Arial</vt:lpstr>
      <vt:lpstr>Calibri</vt:lpstr>
      <vt:lpstr>Times New Roman</vt:lpstr>
      <vt:lpstr>Vaisala Sans</vt:lpstr>
      <vt:lpstr>Wingdings</vt:lpstr>
      <vt:lpstr>NCStateExtension_PowerPoint-Template_RedHeader (2)</vt:lpstr>
      <vt:lpstr> U.S. Tobacco GAP – Barn Testing Procedure</vt:lpstr>
      <vt:lpstr>Barn Testing Overview</vt:lpstr>
      <vt:lpstr>TSNA Formation</vt:lpstr>
      <vt:lpstr>Why measure CO2?</vt:lpstr>
      <vt:lpstr>Step 1: Barn Testing Report Preliminary Information</vt:lpstr>
      <vt:lpstr>Step 2: Barn Settings</vt:lpstr>
      <vt:lpstr>Step 3: Conducting the Barn Test</vt:lpstr>
      <vt:lpstr>Step 4: Heat Exchanger Status</vt:lpstr>
      <vt:lpstr>Barn Testing Notes:</vt:lpstr>
      <vt:lpstr>PowerPoint Presentation</vt:lpstr>
      <vt:lpstr>Commercial CO2 Meters and Recommended Specifications </vt:lpstr>
      <vt:lpstr>PowerPoint Presentation</vt:lpstr>
      <vt:lpstr>Common Sources of Leaks</vt:lpstr>
      <vt:lpstr>Leaks – continued</vt:lpstr>
      <vt:lpstr>Leaks – continued </vt:lpstr>
      <vt:lpstr>Vaisala CO2 Meter Update </vt:lpstr>
      <vt:lpstr>PowerPoint Presentation</vt:lpstr>
      <vt:lpstr>Vaisala Calibration and Repairs Services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grant</dc:creator>
  <cp:lastModifiedBy> </cp:lastModifiedBy>
  <cp:revision>234</cp:revision>
  <cp:lastPrinted>2023-03-13T19:45:34Z</cp:lastPrinted>
  <dcterms:created xsi:type="dcterms:W3CDTF">2018-12-05T15:35:13Z</dcterms:created>
  <dcterms:modified xsi:type="dcterms:W3CDTF">2025-07-08T14:51:24Z</dcterms:modified>
</cp:coreProperties>
</file>